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6858000" cx="12192000"/>
  <p:notesSz cx="6858000" cy="9144000"/>
  <p:embeddedFontLst>
    <p:embeddedFont>
      <p:font typeface="Corbel"/>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68" roundtripDataSignature="AMtx7mi1frrXWk6Nqf4kwZ352x1+RPJ9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Corbel-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Corbel-italic.fntdata"/><Relationship Id="rId21" Type="http://schemas.openxmlformats.org/officeDocument/2006/relationships/slide" Target="slides/slide16.xml"/><Relationship Id="rId65" Type="http://schemas.openxmlformats.org/officeDocument/2006/relationships/font" Target="fonts/Corbel-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Corbel-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indent="-228600" lvl="1" marL="9144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2pPr>
            <a:lvl3pPr indent="-228600" lvl="2" marL="13716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3pPr>
            <a:lvl4pPr indent="-228600" lvl="3" marL="18288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4pPr>
            <a:lvl5pPr indent="-228600" lvl="4" marL="22860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5pPr>
            <a:lvl6pPr indent="-228600" lvl="5" marL="27432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6pPr>
            <a:lvl7pPr indent="-228600" lvl="6" marL="32004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7pPr>
            <a:lvl8pPr indent="-228600" lvl="7" marL="36576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8pPr>
            <a:lvl9pPr indent="-228600" lvl="8" marL="411480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orbel"/>
                <a:ea typeface="Corbel"/>
                <a:cs typeface="Corbel"/>
                <a:sym typeface="Corbel"/>
              </a:rPr>
              <a:t>‹#›</a:t>
            </a:fld>
            <a:endParaRPr b="0" i="0" sz="1200" u="none" cap="none" strike="noStrike">
              <a:solidFill>
                <a:schemeClr val="dk1"/>
              </a:solidFill>
              <a:latin typeface="Corbel"/>
              <a:ea typeface="Corbel"/>
              <a:cs typeface="Corbel"/>
              <a:sym typeface="Corbe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ebf11ae903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3ebf11ae903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f10bfdc800_0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3f10bfdc800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ec660657fe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3ec660657fe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ebf11ae903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3ebf11ae903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3ebf11ae903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ebf34b367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3ebf34b367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ebf34b3674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3ebf34b3674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ebf34b3674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3ebf34b367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ebf11ae903_0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g3ebf11ae903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ebf11ae90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3ebf11ae903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3ebf11ae903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ebf34b3674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3ebf34b3674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ebf11ae903_0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3ebf11ae903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ebf34b3674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3ebf34b367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ebf34b3674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3ebf34b3674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f10bfdc800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3f10bfdc800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ebf11ae903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3ebf11ae903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f10bfdc800_0_1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g3f10bfdc800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ebf11ae903_0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3ebf11ae903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f10bfdc800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3f10bfdc800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f10bfdc800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3f10bfdc800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ebf11ae903_0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3ebf11ae903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f10bfdc800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3f10bfdc800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f10bfdc800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3f10bfdc800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ebf11ae903_0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3ebf11ae903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f10bfdc800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3f10bfdc800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ebf11ae903_0_1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3ebf11ae903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f10bfdc800_0_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3f10bfdc800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f10bfdc800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3f10bfdc800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ebf11ae903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3ebf11ae903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ebf11ae903_0_1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3ebf11ae903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ebf11ae903_0_1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3ebf11ae903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f10bfdc800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3f10bfdc800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ebf11ae903_0_1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3ebf11ae903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ebf11ae903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3ebf11ae903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3f10bfdc800_0_1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7" name="Google Shape;607;g3f10bfdc800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ebf11ae903_0_1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3ebf11ae903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f10bfdc800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3f10bfdc800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g3f10bfdc800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ebf11ae903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3ebf11ae903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ebf11ae903_0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ebf11ae903_0_2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3ebf11ae903_0_2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3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2"/>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0" name="Google Shape;30;p3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5" name="Shape 95"/>
        <p:cNvGrpSpPr/>
        <p:nvPr/>
      </p:nvGrpSpPr>
      <p:grpSpPr>
        <a:xfrm>
          <a:off x="0" y="0"/>
          <a:ext cx="0" cy="0"/>
          <a:chOff x="0" y="0"/>
          <a:chExt cx="0" cy="0"/>
        </a:xfrm>
      </p:grpSpPr>
      <p:sp>
        <p:nvSpPr>
          <p:cNvPr id="96" name="Google Shape;96;p41"/>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1"/>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98" name="Google Shape;98;p4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01" name="Shape 101"/>
        <p:cNvGrpSpPr/>
        <p:nvPr/>
      </p:nvGrpSpPr>
      <p:grpSpPr>
        <a:xfrm>
          <a:off x="0" y="0"/>
          <a:ext cx="0" cy="0"/>
          <a:chOff x="0" y="0"/>
          <a:chExt cx="0" cy="0"/>
        </a:xfrm>
      </p:grpSpPr>
      <p:sp>
        <p:nvSpPr>
          <p:cNvPr id="102" name="Google Shape;102;p42"/>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2"/>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04" name="Google Shape;104;p42"/>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05" name="Google Shape;105;p4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4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42"/>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a:p>
        </p:txBody>
      </p:sp>
      <p:sp>
        <p:nvSpPr>
          <p:cNvPr id="109" name="Google Shape;109;p42"/>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b="0" i="0" sz="1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10" name="Shape 110"/>
        <p:cNvGrpSpPr/>
        <p:nvPr/>
      </p:nvGrpSpPr>
      <p:grpSpPr>
        <a:xfrm>
          <a:off x="0" y="0"/>
          <a:ext cx="0" cy="0"/>
          <a:chOff x="0" y="0"/>
          <a:chExt cx="0" cy="0"/>
        </a:xfrm>
      </p:grpSpPr>
      <p:sp>
        <p:nvSpPr>
          <p:cNvPr id="111" name="Google Shape;111;p43"/>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43"/>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3" name="Google Shape;113;p4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4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16" name="Shape 116"/>
        <p:cNvGrpSpPr/>
        <p:nvPr/>
      </p:nvGrpSpPr>
      <p:grpSpPr>
        <a:xfrm>
          <a:off x="0" y="0"/>
          <a:ext cx="0" cy="0"/>
          <a:chOff x="0" y="0"/>
          <a:chExt cx="0" cy="0"/>
        </a:xfrm>
      </p:grpSpPr>
      <p:sp>
        <p:nvSpPr>
          <p:cNvPr id="117" name="Google Shape;117;p44"/>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44"/>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9" name="Google Shape;119;p44"/>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0" name="Google Shape;120;p4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4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4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44"/>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a:p>
        </p:txBody>
      </p:sp>
      <p:sp>
        <p:nvSpPr>
          <p:cNvPr id="124" name="Google Shape;124;p44"/>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25" name="Shape 125"/>
        <p:cNvGrpSpPr/>
        <p:nvPr/>
      </p:nvGrpSpPr>
      <p:grpSpPr>
        <a:xfrm>
          <a:off x="0" y="0"/>
          <a:ext cx="0" cy="0"/>
          <a:chOff x="0" y="0"/>
          <a:chExt cx="0" cy="0"/>
        </a:xfrm>
      </p:grpSpPr>
      <p:sp>
        <p:nvSpPr>
          <p:cNvPr id="126" name="Google Shape;126;p45"/>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45"/>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28" name="Google Shape;128;p45"/>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9" name="Google Shape;129;p4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4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2" name="Shape 132"/>
        <p:cNvGrpSpPr/>
        <p:nvPr/>
      </p:nvGrpSpPr>
      <p:grpSpPr>
        <a:xfrm>
          <a:off x="0" y="0"/>
          <a:ext cx="0" cy="0"/>
          <a:chOff x="0" y="0"/>
          <a:chExt cx="0" cy="0"/>
        </a:xfrm>
      </p:grpSpPr>
      <p:sp>
        <p:nvSpPr>
          <p:cNvPr id="133" name="Google Shape;133;p4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46"/>
          <p:cNvSpPr txBox="1"/>
          <p:nvPr>
            <p:ph idx="1" type="body"/>
          </p:nvPr>
        </p:nvSpPr>
        <p:spPr>
          <a:xfrm rot="5400000">
            <a:off x="3035281" y="-197358"/>
            <a:ext cx="3880773" cy="859666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5" name="Google Shape;135;p4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4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4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8" name="Shape 138"/>
        <p:cNvGrpSpPr/>
        <p:nvPr/>
      </p:nvGrpSpPr>
      <p:grpSpPr>
        <a:xfrm>
          <a:off x="0" y="0"/>
          <a:ext cx="0" cy="0"/>
          <a:chOff x="0" y="0"/>
          <a:chExt cx="0" cy="0"/>
        </a:xfrm>
      </p:grpSpPr>
      <p:sp>
        <p:nvSpPr>
          <p:cNvPr id="139" name="Google Shape;139;p47"/>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47"/>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1" name="Google Shape;141;p4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4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4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44" name="Shape 144"/>
        <p:cNvGrpSpPr/>
        <p:nvPr/>
      </p:nvGrpSpPr>
      <p:grpSpPr>
        <a:xfrm>
          <a:off x="0" y="0"/>
          <a:ext cx="0" cy="0"/>
          <a:chOff x="0" y="0"/>
          <a:chExt cx="0" cy="0"/>
        </a:xfrm>
      </p:grpSpPr>
      <p:sp>
        <p:nvSpPr>
          <p:cNvPr id="145" name="Google Shape;145;p4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46" name="Google Shape;146;p4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4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3" name="Shape 33"/>
        <p:cNvGrpSpPr/>
        <p:nvPr/>
      </p:nvGrpSpPr>
      <p:grpSpPr>
        <a:xfrm>
          <a:off x="0" y="0"/>
          <a:ext cx="0" cy="0"/>
          <a:chOff x="0" y="0"/>
          <a:chExt cx="0" cy="0"/>
        </a:xfrm>
      </p:grpSpPr>
      <p:grpSp>
        <p:nvGrpSpPr>
          <p:cNvPr id="34" name="Google Shape;34;p33"/>
          <p:cNvGrpSpPr/>
          <p:nvPr/>
        </p:nvGrpSpPr>
        <p:grpSpPr>
          <a:xfrm>
            <a:off x="0" y="-8467"/>
            <a:ext cx="12192000" cy="6866467"/>
            <a:chOff x="0" y="-8467"/>
            <a:chExt cx="12192000" cy="6866467"/>
          </a:xfrm>
        </p:grpSpPr>
        <p:cxnSp>
          <p:nvCxnSpPr>
            <p:cNvPr id="35" name="Google Shape;35;p3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36" name="Google Shape;36;p3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37" name="Google Shape;37;p3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sp>
        <p:sp>
          <p:nvSpPr>
            <p:cNvPr id="38" name="Google Shape;38;p3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9" name="Google Shape;39;p33"/>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70196"/>
              </a:srgbClr>
            </a:solidFill>
            <a:ln>
              <a:noFill/>
            </a:ln>
          </p:spPr>
        </p:sp>
        <p:sp>
          <p:nvSpPr>
            <p:cNvPr id="41" name="Google Shape;41;p3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70196"/>
              </a:srgbClr>
            </a:solidFill>
            <a:ln>
              <a:noFill/>
            </a:ln>
          </p:spPr>
        </p:sp>
        <p:sp>
          <p:nvSpPr>
            <p:cNvPr id="42" name="Google Shape;42;p3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sp>
        <p:sp>
          <p:nvSpPr>
            <p:cNvPr id="43" name="Google Shape;43;p3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3"/>
            <p:cNvSpPr/>
            <p:nvPr/>
          </p:nvSpPr>
          <p:spPr>
            <a:xfrm rot="10800000">
              <a:off x="0" y="0"/>
              <a:ext cx="842596" cy="5666154"/>
            </a:xfrm>
            <a:prstGeom prst="triangle">
              <a:avLst>
                <a:gd fmla="val 100000" name="adj"/>
              </a:avLst>
            </a:prstGeom>
            <a:solidFill>
              <a:schemeClr val="accent1">
                <a:alpha val="85098"/>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33"/>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3"/>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7" name="Google Shape;47;p3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3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4"/>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3" name="Google Shape;53;p34"/>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4" name="Google Shape;54;p3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35"/>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5"/>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60" name="Google Shape;60;p3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36"/>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6"/>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6" name="Google Shape;66;p36"/>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7" name="Google Shape;67;p36"/>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8" name="Google Shape;68;p36"/>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9" name="Google Shape;69;p3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37"/>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3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39"/>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40" lvl="2" marL="1371600" algn="l">
              <a:spcBef>
                <a:spcPts val="1000"/>
              </a:spcBef>
              <a:spcAft>
                <a:spcPts val="0"/>
              </a:spcAft>
              <a:buSzPts val="1440"/>
              <a:buChar char="►"/>
              <a:defRPr/>
            </a:lvl3pPr>
            <a:lvl4pPr indent="-320040" lvl="3" marL="1828800" algn="l">
              <a:spcBef>
                <a:spcPts val="1000"/>
              </a:spcBef>
              <a:spcAft>
                <a:spcPts val="0"/>
              </a:spcAft>
              <a:buSzPts val="1440"/>
              <a:buChar char="►"/>
              <a:defRPr/>
            </a:lvl4pPr>
            <a:lvl5pPr indent="-320040" lvl="4" marL="2286000" algn="l">
              <a:spcBef>
                <a:spcPts val="1000"/>
              </a:spcBef>
              <a:spcAft>
                <a:spcPts val="0"/>
              </a:spcAft>
              <a:buSzPts val="1440"/>
              <a:buChar char="►"/>
              <a:defRPr/>
            </a:lvl5pPr>
            <a:lvl6pPr indent="-320040" lvl="5" marL="2743200" algn="l">
              <a:spcBef>
                <a:spcPts val="1000"/>
              </a:spcBef>
              <a:spcAft>
                <a:spcPts val="0"/>
              </a:spcAft>
              <a:buSzPts val="1440"/>
              <a:buChar char="►"/>
              <a:defRPr/>
            </a:lvl6pPr>
            <a:lvl7pPr indent="-320040"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4" name="Google Shape;84;p39"/>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1120"/>
              <a:buNone/>
              <a:defRPr sz="1400"/>
            </a:lvl2pPr>
            <a:lvl3pPr indent="-228600" lvl="2" marL="1371600" algn="l">
              <a:spcBef>
                <a:spcPts val="1000"/>
              </a:spcBef>
              <a:spcAft>
                <a:spcPts val="0"/>
              </a:spcAft>
              <a:buSzPts val="960"/>
              <a:buNone/>
              <a:defRPr sz="1200"/>
            </a:lvl3pPr>
            <a:lvl4pPr indent="-228600" lvl="3" marL="1828800" algn="l">
              <a:spcBef>
                <a:spcPts val="1000"/>
              </a:spcBef>
              <a:spcAft>
                <a:spcPts val="0"/>
              </a:spcAft>
              <a:buSzPts val="800"/>
              <a:buNone/>
              <a:defRPr sz="1000"/>
            </a:lvl4pPr>
            <a:lvl5pPr indent="-228600" lvl="4" marL="2286000" algn="l">
              <a:spcBef>
                <a:spcPts val="1000"/>
              </a:spcBef>
              <a:spcAft>
                <a:spcPts val="0"/>
              </a:spcAft>
              <a:buSzPts val="800"/>
              <a:buNone/>
              <a:defRPr sz="1000"/>
            </a:lvl5pPr>
            <a:lvl6pPr indent="-228600" lvl="5" marL="2743200" algn="l">
              <a:spcBef>
                <a:spcPts val="1000"/>
              </a:spcBef>
              <a:spcAft>
                <a:spcPts val="0"/>
              </a:spcAft>
              <a:buSzPts val="800"/>
              <a:buNone/>
              <a:defRPr sz="1000"/>
            </a:lvl6pPr>
            <a:lvl7pPr indent="-228600" lvl="6" marL="3200400" algn="l">
              <a:spcBef>
                <a:spcPts val="1000"/>
              </a:spcBef>
              <a:spcAft>
                <a:spcPts val="0"/>
              </a:spcAft>
              <a:buSzPts val="800"/>
              <a:buNone/>
              <a:defRPr sz="1000"/>
            </a:lvl7pPr>
            <a:lvl8pPr indent="-228600" lvl="7" marL="3657600" algn="l">
              <a:spcBef>
                <a:spcPts val="1000"/>
              </a:spcBef>
              <a:spcAft>
                <a:spcPts val="0"/>
              </a:spcAft>
              <a:buSzPts val="800"/>
              <a:buNone/>
              <a:defRPr sz="1000"/>
            </a:lvl8pPr>
            <a:lvl9pPr indent="-228600" lvl="8" marL="4114800" algn="l">
              <a:spcBef>
                <a:spcPts val="1000"/>
              </a:spcBef>
              <a:spcAft>
                <a:spcPts val="0"/>
              </a:spcAft>
              <a:buSzPts val="800"/>
              <a:buNone/>
              <a:defRPr sz="1000"/>
            </a:lvl9pPr>
          </a:lstStyle>
          <a:p/>
        </p:txBody>
      </p:sp>
      <p:sp>
        <p:nvSpPr>
          <p:cNvPr id="85" name="Google Shape;85;p3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 name="Shape 88"/>
        <p:cNvGrpSpPr/>
        <p:nvPr/>
      </p:nvGrpSpPr>
      <p:grpSpPr>
        <a:xfrm>
          <a:off x="0" y="0"/>
          <a:ext cx="0" cy="0"/>
          <a:chOff x="0" y="0"/>
          <a:chExt cx="0" cy="0"/>
        </a:xfrm>
      </p:grpSpPr>
      <p:sp>
        <p:nvSpPr>
          <p:cNvPr id="89" name="Google Shape;89;p40"/>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40"/>
          <p:cNvSpPr/>
          <p:nvPr>
            <p:ph idx="2" type="pic"/>
          </p:nvPr>
        </p:nvSpPr>
        <p:spPr>
          <a:xfrm>
            <a:off x="677334" y="609600"/>
            <a:ext cx="8596668" cy="3845718"/>
          </a:xfrm>
          <a:prstGeom prst="rect">
            <a:avLst/>
          </a:prstGeom>
          <a:noFill/>
          <a:ln>
            <a:noFill/>
          </a:ln>
        </p:spPr>
      </p:sp>
      <p:sp>
        <p:nvSpPr>
          <p:cNvPr id="91" name="Google Shape;91;p40"/>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2" name="Google Shape;92;p4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4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31"/>
          <p:cNvGrpSpPr/>
          <p:nvPr/>
        </p:nvGrpSpPr>
        <p:grpSpPr>
          <a:xfrm>
            <a:off x="0" y="-8467"/>
            <a:ext cx="12192000" cy="6866467"/>
            <a:chOff x="0" y="-8467"/>
            <a:chExt cx="12192000" cy="6866467"/>
          </a:xfrm>
        </p:grpSpPr>
        <p:cxnSp>
          <p:nvCxnSpPr>
            <p:cNvPr id="11" name="Google Shape;11;p31"/>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12" name="Google Shape;12;p31"/>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13" name="Google Shape;13;p31"/>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sp>
        <p:sp>
          <p:nvSpPr>
            <p:cNvPr id="14" name="Google Shape;14;p31"/>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31"/>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1"/>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70196"/>
              </a:srgbClr>
            </a:solidFill>
            <a:ln>
              <a:noFill/>
            </a:ln>
          </p:spPr>
        </p:sp>
        <p:sp>
          <p:nvSpPr>
            <p:cNvPr id="17" name="Google Shape;17;p31"/>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70196"/>
              </a:srgbClr>
            </a:solidFill>
            <a:ln>
              <a:noFill/>
            </a:ln>
          </p:spPr>
        </p:sp>
        <p:sp>
          <p:nvSpPr>
            <p:cNvPr id="18" name="Google Shape;18;p31"/>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sp>
        <p:sp>
          <p:nvSpPr>
            <p:cNvPr id="19" name="Google Shape;19;p31"/>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1"/>
            <p:cNvSpPr/>
            <p:nvPr/>
          </p:nvSpPr>
          <p:spPr>
            <a:xfrm>
              <a:off x="0" y="4013200"/>
              <a:ext cx="448733" cy="2844800"/>
            </a:xfrm>
            <a:prstGeom prst="triangle">
              <a:avLst>
                <a:gd fmla="val 0" name="adj"/>
              </a:avLst>
            </a:prstGeom>
            <a:solidFill>
              <a:schemeClr val="accent1">
                <a:alpha val="85098"/>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1"/>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31"/>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20"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60"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60"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3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3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3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9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9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9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9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9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9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9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31"/>
          <p:cNvSpPr/>
          <p:nvPr/>
        </p:nvSpPr>
        <p:spPr>
          <a:xfrm>
            <a:off x="0" y="6629400"/>
            <a:ext cx="1499616" cy="228600"/>
          </a:xfrm>
          <a:prstGeom prst="rect">
            <a:avLst/>
          </a:prstGeom>
          <a:gradFill>
            <a:gsLst>
              <a:gs pos="0">
                <a:srgbClr val="EEF8DA"/>
              </a:gs>
              <a:gs pos="100000">
                <a:srgbClr val="EEF8DA"/>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Trebuchet MS"/>
              <a:ea typeface="Trebuchet MS"/>
              <a:cs typeface="Trebuchet MS"/>
              <a:sym typeface="Trebuchet M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23.png"/><Relationship Id="rId5"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image" Target="../media/image20.jpg"/><Relationship Id="rId5"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2.jpg"/><Relationship Id="rId4" Type="http://schemas.openxmlformats.org/officeDocument/2006/relationships/image" Target="../media/image43.png"/><Relationship Id="rId5"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19.jpg"/><Relationship Id="rId5" Type="http://schemas.openxmlformats.org/officeDocument/2006/relationships/image" Target="../media/image63.jpg"/><Relationship Id="rId6"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27.jpg"/><Relationship Id="rId5"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25.jpg"/><Relationship Id="rId9" Type="http://schemas.openxmlformats.org/officeDocument/2006/relationships/image" Target="../media/image3.jpg"/><Relationship Id="rId5" Type="http://schemas.openxmlformats.org/officeDocument/2006/relationships/image" Target="../media/image26.jpg"/><Relationship Id="rId6" Type="http://schemas.openxmlformats.org/officeDocument/2006/relationships/image" Target="../media/image29.jpg"/><Relationship Id="rId7" Type="http://schemas.openxmlformats.org/officeDocument/2006/relationships/image" Target="../media/image31.jpg"/><Relationship Id="rId8"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drive.google.com/file/d/16wur4u4CB81edphJmyImzDhxtVdWQ67j/view" TargetMode="External"/><Relationship Id="rId4" Type="http://schemas.openxmlformats.org/officeDocument/2006/relationships/image" Target="../media/image41.jpg"/><Relationship Id="rId5" Type="http://schemas.openxmlformats.org/officeDocument/2006/relationships/hyperlink" Target="http://drive.google.com/file/d/1jigkJJ8iy4fXYleK5revSZCv_FRlTPU3/view" TargetMode="External"/><Relationship Id="rId6" Type="http://schemas.openxmlformats.org/officeDocument/2006/relationships/image" Target="../media/image30.jpg"/><Relationship Id="rId7" Type="http://schemas.openxmlformats.org/officeDocument/2006/relationships/hyperlink" Target="http://drive.google.com/file/d/1XdByXPVFKdBRaHj1zqjfutyw9bpClKRT/view" TargetMode="External"/><Relationship Id="rId8"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3.jpg"/><Relationship Id="rId4" Type="http://schemas.openxmlformats.org/officeDocument/2006/relationships/image" Target="../media/image52.png"/><Relationship Id="rId5"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6.jp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9.jpg"/><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6.pn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60.png"/><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6.pn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1.jpg"/><Relationship Id="rId9" Type="http://schemas.openxmlformats.org/officeDocument/2006/relationships/image" Target="../media/image3.jpg"/><Relationship Id="rId5" Type="http://schemas.openxmlformats.org/officeDocument/2006/relationships/image" Target="../media/image5.jpg"/><Relationship Id="rId6" Type="http://schemas.openxmlformats.org/officeDocument/2006/relationships/image" Target="../media/image12.png"/><Relationship Id="rId7" Type="http://schemas.openxmlformats.org/officeDocument/2006/relationships/image" Target="../media/image22.jpg"/><Relationship Id="rId8"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8.pn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7.pn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9.pn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8.pn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0.png"/><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51.png"/><Relationship Id="rId4" Type="http://schemas.openxmlformats.org/officeDocument/2006/relationships/image" Target="../media/image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57.png"/><Relationship Id="rId4" Type="http://schemas.openxmlformats.org/officeDocument/2006/relationships/image" Target="../media/image53.png"/><Relationship Id="rId5" Type="http://schemas.openxmlformats.org/officeDocument/2006/relationships/image" Target="../media/image61.png"/><Relationship Id="rId6"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59.png"/><Relationship Id="rId4" Type="http://schemas.openxmlformats.org/officeDocument/2006/relationships/image" Target="../media/image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1"/>
          <p:cNvPicPr preferRelativeResize="0"/>
          <p:nvPr/>
        </p:nvPicPr>
        <p:blipFill rotWithShape="1">
          <a:blip r:embed="rId3">
            <a:alphaModFix/>
          </a:blip>
          <a:srcRect b="0" l="0" r="0" t="0"/>
          <a:stretch/>
        </p:blipFill>
        <p:spPr>
          <a:xfrm>
            <a:off x="802659" y="773123"/>
            <a:ext cx="7967630" cy="531175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3ebf11ae903_0_21"/>
          <p:cNvSpPr txBox="1"/>
          <p:nvPr>
            <p:ph type="title"/>
          </p:nvPr>
        </p:nvSpPr>
        <p:spPr>
          <a:xfrm>
            <a:off x="225649" y="759254"/>
            <a:ext cx="9590400" cy="610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3200">
                <a:solidFill>
                  <a:srgbClr val="90C226"/>
                </a:solidFill>
              </a:rPr>
              <a:t>Conclusion: </a:t>
            </a:r>
            <a:r>
              <a:rPr lang="en-US" sz="3200">
                <a:solidFill>
                  <a:srgbClr val="45818E"/>
                </a:solidFill>
              </a:rPr>
              <a:t>we have </a:t>
            </a:r>
            <a:r>
              <a:rPr i="1" lang="en-US" sz="3200">
                <a:solidFill>
                  <a:srgbClr val="45818E"/>
                </a:solidFill>
              </a:rPr>
              <a:t>proven</a:t>
            </a:r>
            <a:r>
              <a:rPr lang="en-US" sz="3200">
                <a:solidFill>
                  <a:srgbClr val="45818E"/>
                </a:solidFill>
              </a:rPr>
              <a:t> solutions amongst us - ones that have already been tried and tested on the ground, in similar situations, over time.</a:t>
            </a:r>
            <a:endParaRPr sz="3200">
              <a:solidFill>
                <a:srgbClr val="45818E"/>
              </a:solidFill>
            </a:endParaRPr>
          </a:p>
          <a:p>
            <a:pPr indent="0" lvl="0" marL="0" rtl="0" algn="l">
              <a:spcBef>
                <a:spcPts val="0"/>
              </a:spcBef>
              <a:spcAft>
                <a:spcPts val="0"/>
              </a:spcAft>
              <a:buClr>
                <a:schemeClr val="accent1"/>
              </a:buClr>
              <a:buSzPts val="3240"/>
              <a:buFont typeface="Trebuchet MS"/>
              <a:buNone/>
            </a:pPr>
            <a:r>
              <a:t/>
            </a:r>
            <a:endParaRPr sz="3200">
              <a:solidFill>
                <a:srgbClr val="90C226"/>
              </a:solidFill>
            </a:endParaRPr>
          </a:p>
          <a:p>
            <a:pPr indent="0" lvl="0" marL="0" rtl="0" algn="l">
              <a:spcBef>
                <a:spcPts val="0"/>
              </a:spcBef>
              <a:spcAft>
                <a:spcPts val="0"/>
              </a:spcAft>
              <a:buClr>
                <a:schemeClr val="accent1"/>
              </a:buClr>
              <a:buSzPts val="3240"/>
              <a:buFont typeface="Trebuchet MS"/>
              <a:buNone/>
            </a:pPr>
            <a:r>
              <a:rPr b="1" lang="en-US" sz="3200">
                <a:solidFill>
                  <a:srgbClr val="90C226"/>
                </a:solidFill>
              </a:rPr>
              <a:t>There was an opportunity for sharing &amp; learning.</a:t>
            </a: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indent="0" lvl="0" marL="0" rtl="0" algn="l">
              <a:spcBef>
                <a:spcPts val="0"/>
              </a:spcBef>
              <a:spcAft>
                <a:spcPts val="0"/>
              </a:spcAft>
              <a:buClr>
                <a:schemeClr val="accent1"/>
              </a:buClr>
              <a:buSzPts val="3240"/>
              <a:buFont typeface="Trebuchet MS"/>
              <a:buNone/>
            </a:pPr>
            <a:r>
              <a:t/>
            </a:r>
            <a:endParaRPr sz="1100">
              <a:solidFill>
                <a:schemeClr val="dk1"/>
              </a:solidFill>
              <a:latin typeface="Arial"/>
              <a:ea typeface="Arial"/>
              <a:cs typeface="Arial"/>
              <a:sym typeface="Arial"/>
            </a:endParaRPr>
          </a:p>
        </p:txBody>
      </p:sp>
      <p:sp>
        <p:nvSpPr>
          <p:cNvPr id="225" name="Google Shape;225;g3ebf11ae903_0_2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26" name="Google Shape;226;g3ebf11ae903_0_21"/>
          <p:cNvPicPr preferRelativeResize="0"/>
          <p:nvPr/>
        </p:nvPicPr>
        <p:blipFill>
          <a:blip r:embed="rId3">
            <a:alphaModFix/>
          </a:blip>
          <a:stretch>
            <a:fillRect/>
          </a:stretch>
        </p:blipFill>
        <p:spPr>
          <a:xfrm>
            <a:off x="354775" y="4215100"/>
            <a:ext cx="11530675" cy="2116800"/>
          </a:xfrm>
          <a:prstGeom prst="rect">
            <a:avLst/>
          </a:prstGeom>
          <a:noFill/>
          <a:ln>
            <a:noFill/>
          </a:ln>
        </p:spPr>
      </p:pic>
      <p:pic>
        <p:nvPicPr>
          <p:cNvPr id="227" name="Google Shape;227;g3ebf11ae903_0_21"/>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2"/>
          <p:cNvSpPr txBox="1"/>
          <p:nvPr>
            <p:ph type="ctrTitle"/>
          </p:nvPr>
        </p:nvSpPr>
        <p:spPr>
          <a:xfrm>
            <a:off x="1717481" y="2404534"/>
            <a:ext cx="7556521"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Identifying Micro-changes</a:t>
            </a:r>
            <a:endParaRPr/>
          </a:p>
        </p:txBody>
      </p:sp>
      <p:sp>
        <p:nvSpPr>
          <p:cNvPr id="234" name="Google Shape;234;p1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Utilising proven strategies to address weak domains</a:t>
            </a:r>
            <a:endParaRPr/>
          </a:p>
        </p:txBody>
      </p:sp>
      <p:pic>
        <p:nvPicPr>
          <p:cNvPr id="235" name="Google Shape;235;p12"/>
          <p:cNvPicPr preferRelativeResize="0"/>
          <p:nvPr/>
        </p:nvPicPr>
        <p:blipFill rotWithShape="1">
          <a:blip r:embed="rId3">
            <a:alphaModFix/>
          </a:blip>
          <a:srcRect b="0" l="0" r="0" t="0"/>
          <a:stretch/>
        </p:blipFill>
        <p:spPr>
          <a:xfrm>
            <a:off x="23849" y="5211700"/>
            <a:ext cx="2469435" cy="1646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13"/>
          <p:cNvPicPr preferRelativeResize="0"/>
          <p:nvPr/>
        </p:nvPicPr>
        <p:blipFill rotWithShape="1">
          <a:blip r:embed="rId3">
            <a:alphaModFix/>
          </a:blip>
          <a:srcRect b="0" l="0" r="0" t="0"/>
          <a:stretch/>
        </p:blipFill>
        <p:spPr>
          <a:xfrm>
            <a:off x="0" y="2025025"/>
            <a:ext cx="6618061" cy="3714832"/>
          </a:xfrm>
          <a:prstGeom prst="rect">
            <a:avLst/>
          </a:prstGeom>
          <a:noFill/>
          <a:ln>
            <a:noFill/>
          </a:ln>
        </p:spPr>
      </p:pic>
      <p:sp>
        <p:nvSpPr>
          <p:cNvPr id="241" name="Google Shape;241;p1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42" name="Google Shape;242;p13"/>
          <p:cNvPicPr preferRelativeResize="0"/>
          <p:nvPr/>
        </p:nvPicPr>
        <p:blipFill rotWithShape="1">
          <a:blip r:embed="rId4">
            <a:alphaModFix/>
          </a:blip>
          <a:srcRect b="32105" l="24726" r="24726" t="27023"/>
          <a:stretch/>
        </p:blipFill>
        <p:spPr>
          <a:xfrm>
            <a:off x="6689786" y="2417407"/>
            <a:ext cx="4815994" cy="2930054"/>
          </a:xfrm>
          <a:prstGeom prst="rect">
            <a:avLst/>
          </a:prstGeom>
          <a:solidFill>
            <a:schemeClr val="accent3"/>
          </a:solidFill>
          <a:ln>
            <a:noFill/>
          </a:ln>
        </p:spPr>
      </p:pic>
      <p:sp>
        <p:nvSpPr>
          <p:cNvPr id="243" name="Google Shape;243;p13"/>
          <p:cNvSpPr txBox="1"/>
          <p:nvPr>
            <p:ph type="title"/>
          </p:nvPr>
        </p:nvSpPr>
        <p:spPr>
          <a:xfrm>
            <a:off x="295672" y="956899"/>
            <a:ext cx="9555994" cy="148954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a:t>Identifying Micro-changes</a:t>
            </a:r>
            <a:endParaRPr/>
          </a:p>
        </p:txBody>
      </p:sp>
      <p:sp>
        <p:nvSpPr>
          <p:cNvPr id="244" name="Google Shape;244;p13"/>
          <p:cNvSpPr txBox="1"/>
          <p:nvPr>
            <p:ph idx="10" type="dt"/>
          </p:nvPr>
        </p:nvSpPr>
        <p:spPr>
          <a:xfrm>
            <a:off x="10193573" y="6041362"/>
            <a:ext cx="1804946" cy="56796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March 2026</a:t>
            </a:r>
            <a:endParaRPr/>
          </a:p>
        </p:txBody>
      </p:sp>
      <p:pic>
        <p:nvPicPr>
          <p:cNvPr id="245" name="Google Shape;245;p13"/>
          <p:cNvPicPr preferRelativeResize="0"/>
          <p:nvPr/>
        </p:nvPicPr>
        <p:blipFill rotWithShape="1">
          <a:blip r:embed="rId5">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3f10bfdc800_0_10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1" name="Google Shape;251;g3f10bfdc800_0_101"/>
          <p:cNvSpPr txBox="1"/>
          <p:nvPr>
            <p:ph idx="10" type="dt"/>
          </p:nvPr>
        </p:nvSpPr>
        <p:spPr>
          <a:xfrm>
            <a:off x="10193573" y="6041362"/>
            <a:ext cx="18048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March 2026</a:t>
            </a:r>
            <a:endParaRPr/>
          </a:p>
        </p:txBody>
      </p:sp>
      <p:pic>
        <p:nvPicPr>
          <p:cNvPr id="252" name="Google Shape;252;g3f10bfdc800_0_101"/>
          <p:cNvPicPr preferRelativeResize="0"/>
          <p:nvPr/>
        </p:nvPicPr>
        <p:blipFill>
          <a:blip r:embed="rId3">
            <a:alphaModFix/>
          </a:blip>
          <a:stretch>
            <a:fillRect/>
          </a:stretch>
        </p:blipFill>
        <p:spPr>
          <a:xfrm>
            <a:off x="885025" y="192050"/>
            <a:ext cx="8285862" cy="6214397"/>
          </a:xfrm>
          <a:prstGeom prst="rect">
            <a:avLst/>
          </a:prstGeom>
          <a:noFill/>
          <a:ln>
            <a:noFill/>
          </a:ln>
        </p:spPr>
      </p:pic>
      <p:pic>
        <p:nvPicPr>
          <p:cNvPr id="253" name="Google Shape;253;g3f10bfdc800_0_101"/>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ec660657fe_2_0"/>
          <p:cNvSpPr txBox="1"/>
          <p:nvPr>
            <p:ph idx="10" type="dt"/>
          </p:nvPr>
        </p:nvSpPr>
        <p:spPr>
          <a:xfrm>
            <a:off x="10193573" y="6041362"/>
            <a:ext cx="18048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March 2026</a:t>
            </a:r>
            <a:endParaRPr/>
          </a:p>
        </p:txBody>
      </p:sp>
      <p:pic>
        <p:nvPicPr>
          <p:cNvPr id="259" name="Google Shape;259;g3ec660657fe_2_0"/>
          <p:cNvPicPr preferRelativeResize="0"/>
          <p:nvPr/>
        </p:nvPicPr>
        <p:blipFill>
          <a:blip r:embed="rId3">
            <a:alphaModFix/>
          </a:blip>
          <a:stretch>
            <a:fillRect/>
          </a:stretch>
        </p:blipFill>
        <p:spPr>
          <a:xfrm>
            <a:off x="783125" y="828200"/>
            <a:ext cx="7613900" cy="5946800"/>
          </a:xfrm>
          <a:prstGeom prst="rect">
            <a:avLst/>
          </a:prstGeom>
          <a:noFill/>
          <a:ln>
            <a:noFill/>
          </a:ln>
        </p:spPr>
      </p:pic>
      <p:pic>
        <p:nvPicPr>
          <p:cNvPr id="260" name="Google Shape;260;g3ec660657fe_2_0"/>
          <p:cNvPicPr preferRelativeResize="0"/>
          <p:nvPr/>
        </p:nvPicPr>
        <p:blipFill rotWithShape="1">
          <a:blip r:embed="rId4">
            <a:alphaModFix/>
          </a:blip>
          <a:srcRect b="0" l="0" r="0" t="0"/>
          <a:stretch/>
        </p:blipFill>
        <p:spPr>
          <a:xfrm>
            <a:off x="1" y="0"/>
            <a:ext cx="1737525" cy="17133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ebf11ae903_0_31"/>
          <p:cNvSpPr txBox="1"/>
          <p:nvPr>
            <p:ph type="ctrTitle"/>
          </p:nvPr>
        </p:nvSpPr>
        <p:spPr>
          <a:xfrm>
            <a:off x="938254" y="2404534"/>
            <a:ext cx="8335800" cy="1646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The Micro-Change Toolkit</a:t>
            </a:r>
            <a:endParaRPr/>
          </a:p>
        </p:txBody>
      </p:sp>
      <p:sp>
        <p:nvSpPr>
          <p:cNvPr id="267" name="Google Shape;267;g3ebf11ae903_0_31"/>
          <p:cNvSpPr txBox="1"/>
          <p:nvPr>
            <p:ph idx="1" type="subTitle"/>
          </p:nvPr>
        </p:nvSpPr>
        <p:spPr>
          <a:xfrm>
            <a:off x="1507067" y="4050833"/>
            <a:ext cx="7767000" cy="10968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A Practical Guide for Implementation</a:t>
            </a:r>
            <a:endParaRPr/>
          </a:p>
        </p:txBody>
      </p:sp>
      <p:pic>
        <p:nvPicPr>
          <p:cNvPr id="268" name="Google Shape;268;g3ebf11ae903_0_31"/>
          <p:cNvPicPr preferRelativeResize="0"/>
          <p:nvPr/>
        </p:nvPicPr>
        <p:blipFill rotWithShape="1">
          <a:blip r:embed="rId3">
            <a:alphaModFix/>
          </a:blip>
          <a:srcRect b="0" l="0" r="0" t="0"/>
          <a:stretch/>
        </p:blipFill>
        <p:spPr>
          <a:xfrm>
            <a:off x="-1" y="5317000"/>
            <a:ext cx="2311500" cy="1541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ebf34b3674_0_0"/>
          <p:cNvSpPr txBox="1"/>
          <p:nvPr>
            <p:ph type="title"/>
          </p:nvPr>
        </p:nvSpPr>
        <p:spPr>
          <a:xfrm>
            <a:off x="2517200" y="155125"/>
            <a:ext cx="6843600" cy="651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3240"/>
              <a:buFont typeface="Trebuchet MS"/>
              <a:buNone/>
            </a:pPr>
            <a:r>
              <a:rPr lang="en-US" sz="3200">
                <a:solidFill>
                  <a:srgbClr val="90C226"/>
                </a:solidFill>
              </a:rPr>
              <a:t>What fits under the FM-VMI domain?</a:t>
            </a:r>
            <a:endParaRPr sz="3200">
              <a:solidFill>
                <a:srgbClr val="90C226"/>
              </a:solidFill>
            </a:endParaRPr>
          </a:p>
        </p:txBody>
      </p:sp>
      <p:sp>
        <p:nvSpPr>
          <p:cNvPr id="274" name="Google Shape;274;g3ebf34b3674_0_0"/>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5" name="Google Shape;275;g3ebf34b3674_0_0"/>
          <p:cNvSpPr txBox="1"/>
          <p:nvPr>
            <p:ph idx="10" type="dt"/>
          </p:nvPr>
        </p:nvSpPr>
        <p:spPr>
          <a:xfrm>
            <a:off x="9513851" y="6290100"/>
            <a:ext cx="24558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4 &amp; 5 </a:t>
            </a:r>
            <a:r>
              <a:rPr b="1" lang="en-US" sz="1600">
                <a:solidFill>
                  <a:schemeClr val="lt1"/>
                </a:solidFill>
              </a:rPr>
              <a:t>March 2026</a:t>
            </a:r>
            <a:endParaRPr/>
          </a:p>
        </p:txBody>
      </p:sp>
      <p:pic>
        <p:nvPicPr>
          <p:cNvPr id="276" name="Google Shape;276;g3ebf34b3674_0_0" title="IMG-20260608-WA0006.jpg"/>
          <p:cNvPicPr preferRelativeResize="0"/>
          <p:nvPr/>
        </p:nvPicPr>
        <p:blipFill rotWithShape="1">
          <a:blip r:embed="rId3">
            <a:alphaModFix/>
          </a:blip>
          <a:srcRect b="26557" l="0" r="13577" t="0"/>
          <a:stretch/>
        </p:blipFill>
        <p:spPr>
          <a:xfrm>
            <a:off x="6924775" y="1520975"/>
            <a:ext cx="4010466" cy="4544100"/>
          </a:xfrm>
          <a:prstGeom prst="rect">
            <a:avLst/>
          </a:prstGeom>
          <a:noFill/>
          <a:ln>
            <a:noFill/>
          </a:ln>
        </p:spPr>
      </p:pic>
      <p:pic>
        <p:nvPicPr>
          <p:cNvPr id="277" name="Google Shape;277;g3ebf34b3674_0_0" title="IMG-20260609-WA0019.jpg"/>
          <p:cNvPicPr preferRelativeResize="0"/>
          <p:nvPr/>
        </p:nvPicPr>
        <p:blipFill rotWithShape="1">
          <a:blip r:embed="rId4">
            <a:alphaModFix/>
          </a:blip>
          <a:srcRect b="0" l="15790" r="3028" t="37496"/>
          <a:stretch/>
        </p:blipFill>
        <p:spPr>
          <a:xfrm>
            <a:off x="976075" y="1520975"/>
            <a:ext cx="4426713" cy="4544100"/>
          </a:xfrm>
          <a:prstGeom prst="rect">
            <a:avLst/>
          </a:prstGeom>
          <a:noFill/>
          <a:ln>
            <a:noFill/>
          </a:ln>
        </p:spPr>
      </p:pic>
      <p:sp>
        <p:nvSpPr>
          <p:cNvPr id="278" name="Google Shape;278;g3ebf34b3674_0_0"/>
          <p:cNvSpPr txBox="1"/>
          <p:nvPr>
            <p:ph type="title"/>
          </p:nvPr>
        </p:nvSpPr>
        <p:spPr>
          <a:xfrm rot="5400000">
            <a:off x="-1621763" y="3406963"/>
            <a:ext cx="4544100" cy="651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3240"/>
              <a:buFont typeface="Trebuchet MS"/>
              <a:buNone/>
            </a:pPr>
            <a:r>
              <a:rPr lang="en-US" sz="2900">
                <a:solidFill>
                  <a:srgbClr val="90C226"/>
                </a:solidFill>
              </a:rPr>
              <a:t>Fine Motor Coordination</a:t>
            </a:r>
            <a:endParaRPr sz="2900">
              <a:solidFill>
                <a:srgbClr val="90C226"/>
              </a:solidFill>
            </a:endParaRPr>
          </a:p>
        </p:txBody>
      </p:sp>
      <p:sp>
        <p:nvSpPr>
          <p:cNvPr id="279" name="Google Shape;279;g3ebf34b3674_0_0"/>
          <p:cNvSpPr txBox="1"/>
          <p:nvPr>
            <p:ph type="title"/>
          </p:nvPr>
        </p:nvSpPr>
        <p:spPr>
          <a:xfrm rot="5400000">
            <a:off x="4326925" y="3406963"/>
            <a:ext cx="4544100" cy="651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3240"/>
              <a:buFont typeface="Trebuchet MS"/>
              <a:buNone/>
            </a:pPr>
            <a:r>
              <a:rPr lang="en-US" sz="3000">
                <a:solidFill>
                  <a:srgbClr val="90C226"/>
                </a:solidFill>
              </a:rPr>
              <a:t>Visual Motor Integration</a:t>
            </a:r>
            <a:endParaRPr sz="3000">
              <a:solidFill>
                <a:srgbClr val="90C226"/>
              </a:solidFill>
            </a:endParaRPr>
          </a:p>
        </p:txBody>
      </p:sp>
      <p:pic>
        <p:nvPicPr>
          <p:cNvPr id="280" name="Google Shape;280;g3ebf34b3674_0_0"/>
          <p:cNvPicPr preferRelativeResize="0"/>
          <p:nvPr/>
        </p:nvPicPr>
        <p:blipFill rotWithShape="1">
          <a:blip r:embed="rId5">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3ebf34b3674_0_10"/>
          <p:cNvSpPr txBox="1"/>
          <p:nvPr>
            <p:ph type="title"/>
          </p:nvPr>
        </p:nvSpPr>
        <p:spPr>
          <a:xfrm>
            <a:off x="1823715" y="212550"/>
            <a:ext cx="8034600" cy="651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3240"/>
              <a:buFont typeface="Trebuchet MS"/>
              <a:buNone/>
            </a:pPr>
            <a:r>
              <a:rPr lang="en-US" sz="3200">
                <a:solidFill>
                  <a:srgbClr val="90C226"/>
                </a:solidFill>
              </a:rPr>
              <a:t>Numeracy - including throughout the day</a:t>
            </a:r>
            <a:endParaRPr sz="3200">
              <a:solidFill>
                <a:srgbClr val="90C226"/>
              </a:solidFill>
            </a:endParaRPr>
          </a:p>
        </p:txBody>
      </p:sp>
      <p:sp>
        <p:nvSpPr>
          <p:cNvPr id="286" name="Google Shape;286;g3ebf34b3674_0_10"/>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7" name="Google Shape;287;g3ebf34b3674_0_10"/>
          <p:cNvSpPr txBox="1"/>
          <p:nvPr>
            <p:ph idx="10" type="dt"/>
          </p:nvPr>
        </p:nvSpPr>
        <p:spPr>
          <a:xfrm>
            <a:off x="9843825" y="6285275"/>
            <a:ext cx="21546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4 &amp; 5 </a:t>
            </a:r>
            <a:r>
              <a:rPr b="1" lang="en-US" sz="1600">
                <a:solidFill>
                  <a:schemeClr val="lt1"/>
                </a:solidFill>
              </a:rPr>
              <a:t>March 2026</a:t>
            </a:r>
            <a:endParaRPr/>
          </a:p>
        </p:txBody>
      </p:sp>
      <p:pic>
        <p:nvPicPr>
          <p:cNvPr id="288" name="Google Shape;288;g3ebf34b3674_0_10"/>
          <p:cNvPicPr preferRelativeResize="0"/>
          <p:nvPr/>
        </p:nvPicPr>
        <p:blipFill rotWithShape="1">
          <a:blip r:embed="rId3">
            <a:alphaModFix/>
          </a:blip>
          <a:srcRect b="0" l="0" r="17804" t="38115"/>
          <a:stretch/>
        </p:blipFill>
        <p:spPr>
          <a:xfrm>
            <a:off x="1347575" y="1512357"/>
            <a:ext cx="8496250" cy="4797593"/>
          </a:xfrm>
          <a:prstGeom prst="rect">
            <a:avLst/>
          </a:prstGeom>
          <a:noFill/>
          <a:ln>
            <a:noFill/>
          </a:ln>
        </p:spPr>
      </p:pic>
      <p:pic>
        <p:nvPicPr>
          <p:cNvPr id="289" name="Google Shape;289;g3ebf34b3674_0_10"/>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g3ebf34b3674_0_21"/>
          <p:cNvSpPr txBox="1"/>
          <p:nvPr>
            <p:ph type="title"/>
          </p:nvPr>
        </p:nvSpPr>
        <p:spPr>
          <a:xfrm>
            <a:off x="1594150" y="97764"/>
            <a:ext cx="8565300" cy="651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accent1"/>
              </a:buClr>
              <a:buSzPts val="3240"/>
              <a:buFont typeface="Trebuchet MS"/>
              <a:buNone/>
            </a:pPr>
            <a:r>
              <a:rPr lang="en-US" sz="3200">
                <a:solidFill>
                  <a:srgbClr val="90C226"/>
                </a:solidFill>
              </a:rPr>
              <a:t>Toys made from Recycling from</a:t>
            </a:r>
            <a:endParaRPr sz="3200">
              <a:solidFill>
                <a:srgbClr val="90C226"/>
              </a:solidFill>
            </a:endParaRPr>
          </a:p>
          <a:p>
            <a:pPr indent="0" lvl="0" marL="0" rtl="0" algn="ctr">
              <a:spcBef>
                <a:spcPts val="0"/>
              </a:spcBef>
              <a:spcAft>
                <a:spcPts val="0"/>
              </a:spcAft>
              <a:buClr>
                <a:schemeClr val="accent1"/>
              </a:buClr>
              <a:buSzPts val="3240"/>
              <a:buFont typeface="Trebuchet MS"/>
              <a:buNone/>
            </a:pPr>
            <a:r>
              <a:rPr lang="en-US" sz="3200">
                <a:solidFill>
                  <a:srgbClr val="90C226"/>
                </a:solidFill>
              </a:rPr>
              <a:t>the</a:t>
            </a:r>
            <a:r>
              <a:rPr lang="en-US" sz="3200">
                <a:solidFill>
                  <a:srgbClr val="90C226"/>
                </a:solidFill>
              </a:rPr>
              <a:t> </a:t>
            </a:r>
            <a:r>
              <a:rPr i="1" lang="en-US" sz="3200">
                <a:solidFill>
                  <a:srgbClr val="90C226"/>
                </a:solidFill>
              </a:rPr>
              <a:t>Play@Home with Singakwenza</a:t>
            </a:r>
            <a:r>
              <a:rPr lang="en-US" sz="3200">
                <a:solidFill>
                  <a:srgbClr val="90C226"/>
                </a:solidFill>
              </a:rPr>
              <a:t> App</a:t>
            </a:r>
            <a:endParaRPr sz="3200">
              <a:solidFill>
                <a:srgbClr val="90C226"/>
              </a:solidFill>
            </a:endParaRPr>
          </a:p>
        </p:txBody>
      </p:sp>
      <p:sp>
        <p:nvSpPr>
          <p:cNvPr id="295" name="Google Shape;295;g3ebf34b3674_0_2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6" name="Google Shape;296;g3ebf34b3674_0_21"/>
          <p:cNvSpPr txBox="1"/>
          <p:nvPr>
            <p:ph idx="10" type="dt"/>
          </p:nvPr>
        </p:nvSpPr>
        <p:spPr>
          <a:xfrm>
            <a:off x="9649776" y="6290100"/>
            <a:ext cx="23487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4 &amp; 5 </a:t>
            </a:r>
            <a:r>
              <a:rPr b="1" lang="en-US" sz="1600">
                <a:solidFill>
                  <a:schemeClr val="lt1"/>
                </a:solidFill>
              </a:rPr>
              <a:t>March 2026</a:t>
            </a:r>
            <a:endParaRPr/>
          </a:p>
        </p:txBody>
      </p:sp>
      <p:pic>
        <p:nvPicPr>
          <p:cNvPr id="297" name="Google Shape;297;g3ebf34b3674_0_21" title="Screenshot_20230207_155649_Singakwenza.jpg"/>
          <p:cNvPicPr preferRelativeResize="0"/>
          <p:nvPr/>
        </p:nvPicPr>
        <p:blipFill>
          <a:blip r:embed="rId3">
            <a:alphaModFix/>
          </a:blip>
          <a:stretch>
            <a:fillRect/>
          </a:stretch>
        </p:blipFill>
        <p:spPr>
          <a:xfrm>
            <a:off x="2763607" y="1329706"/>
            <a:ext cx="2348700" cy="5217050"/>
          </a:xfrm>
          <a:prstGeom prst="rect">
            <a:avLst/>
          </a:prstGeom>
          <a:noFill/>
          <a:ln cap="flat" cmpd="sng" w="9525">
            <a:solidFill>
              <a:schemeClr val="accent2"/>
            </a:solidFill>
            <a:prstDash val="solid"/>
            <a:round/>
            <a:headEnd len="sm" w="sm" type="none"/>
            <a:tailEnd len="sm" w="sm" type="none"/>
          </a:ln>
        </p:spPr>
      </p:pic>
      <p:pic>
        <p:nvPicPr>
          <p:cNvPr id="298" name="Google Shape;298;g3ebf34b3674_0_21" title="Singakwenza_App QR code.png"/>
          <p:cNvPicPr preferRelativeResize="0"/>
          <p:nvPr/>
        </p:nvPicPr>
        <p:blipFill>
          <a:blip r:embed="rId4">
            <a:alphaModFix/>
          </a:blip>
          <a:stretch>
            <a:fillRect/>
          </a:stretch>
        </p:blipFill>
        <p:spPr>
          <a:xfrm>
            <a:off x="5820099" y="1904354"/>
            <a:ext cx="3205924" cy="3981650"/>
          </a:xfrm>
          <a:prstGeom prst="rect">
            <a:avLst/>
          </a:prstGeom>
          <a:noFill/>
          <a:ln>
            <a:noFill/>
          </a:ln>
        </p:spPr>
      </p:pic>
      <p:pic>
        <p:nvPicPr>
          <p:cNvPr id="299" name="Google Shape;299;g3ebf34b3674_0_21"/>
          <p:cNvPicPr preferRelativeResize="0"/>
          <p:nvPr/>
        </p:nvPicPr>
        <p:blipFill rotWithShape="1">
          <a:blip r:embed="rId5">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3ebf11ae903_0_67"/>
          <p:cNvSpPr txBox="1"/>
          <p:nvPr>
            <p:ph type="title"/>
          </p:nvPr>
        </p:nvSpPr>
        <p:spPr>
          <a:xfrm>
            <a:off x="2843774" y="150483"/>
            <a:ext cx="6024600" cy="785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a:t>Development of the Toolkit</a:t>
            </a:r>
            <a:endParaRPr b="1"/>
          </a:p>
        </p:txBody>
      </p:sp>
      <p:sp>
        <p:nvSpPr>
          <p:cNvPr id="305" name="Google Shape;305;g3ebf11ae903_0_67"/>
          <p:cNvSpPr txBox="1"/>
          <p:nvPr>
            <p:ph idx="10" type="dt"/>
          </p:nvPr>
        </p:nvSpPr>
        <p:spPr>
          <a:xfrm>
            <a:off x="9657326" y="6041350"/>
            <a:ext cx="23412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 March</a:t>
            </a:r>
            <a:r>
              <a:rPr b="1" lang="en-US" sz="1600">
                <a:solidFill>
                  <a:schemeClr val="lt1"/>
                </a:solidFill>
              </a:rPr>
              <a:t> 2026</a:t>
            </a:r>
            <a:endParaRPr/>
          </a:p>
        </p:txBody>
      </p:sp>
      <p:sp>
        <p:nvSpPr>
          <p:cNvPr id="306" name="Google Shape;306;g3ebf11ae903_0_6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07" name="Google Shape;307;g3ebf11ae903_0_67" title="Manual cover.jpg"/>
          <p:cNvPicPr preferRelativeResize="0"/>
          <p:nvPr/>
        </p:nvPicPr>
        <p:blipFill>
          <a:blip r:embed="rId3">
            <a:alphaModFix/>
          </a:blip>
          <a:stretch>
            <a:fillRect/>
          </a:stretch>
        </p:blipFill>
        <p:spPr>
          <a:xfrm>
            <a:off x="3545375" y="788750"/>
            <a:ext cx="4510624" cy="5888150"/>
          </a:xfrm>
          <a:prstGeom prst="rect">
            <a:avLst/>
          </a:prstGeom>
          <a:noFill/>
          <a:ln cap="flat" cmpd="sng" w="9525">
            <a:solidFill>
              <a:schemeClr val="accent2"/>
            </a:solidFill>
            <a:prstDash val="solid"/>
            <a:round/>
            <a:headEnd len="sm" w="sm" type="none"/>
            <a:tailEnd len="sm" w="sm" type="none"/>
          </a:ln>
        </p:spPr>
      </p:pic>
      <p:pic>
        <p:nvPicPr>
          <p:cNvPr id="308" name="Google Shape;308;g3ebf11ae903_0_67"/>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How it all began</a:t>
            </a:r>
            <a:endParaRPr/>
          </a:p>
        </p:txBody>
      </p:sp>
      <p:sp>
        <p:nvSpPr>
          <p:cNvPr id="159" name="Google Shape;159;p2"/>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A vision to better support children through collaboration</a:t>
            </a:r>
            <a:endParaRPr/>
          </a:p>
        </p:txBody>
      </p:sp>
      <p:pic>
        <p:nvPicPr>
          <p:cNvPr id="160" name="Google Shape;160;p2"/>
          <p:cNvPicPr preferRelativeResize="0"/>
          <p:nvPr/>
        </p:nvPicPr>
        <p:blipFill rotWithShape="1">
          <a:blip r:embed="rId3">
            <a:alphaModFix/>
          </a:blip>
          <a:srcRect b="0" l="0" r="0" t="0"/>
          <a:stretch/>
        </p:blipFill>
        <p:spPr>
          <a:xfrm>
            <a:off x="9755449" y="5147724"/>
            <a:ext cx="2168850" cy="14458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ebf11ae903_0_45"/>
          <p:cNvSpPr txBox="1"/>
          <p:nvPr>
            <p:ph type="ctrTitle"/>
          </p:nvPr>
        </p:nvSpPr>
        <p:spPr>
          <a:xfrm>
            <a:off x="938254" y="2404534"/>
            <a:ext cx="8335800" cy="1646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Training on the Toolkit</a:t>
            </a:r>
            <a:endParaRPr/>
          </a:p>
        </p:txBody>
      </p:sp>
      <p:sp>
        <p:nvSpPr>
          <p:cNvPr id="315" name="Google Shape;315;g3ebf11ae903_0_45"/>
          <p:cNvSpPr txBox="1"/>
          <p:nvPr>
            <p:ph idx="1" type="subTitle"/>
          </p:nvPr>
        </p:nvSpPr>
        <p:spPr>
          <a:xfrm>
            <a:off x="1507067" y="4050833"/>
            <a:ext cx="7767000" cy="10968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Training for Implementation</a:t>
            </a:r>
            <a:endParaRPr/>
          </a:p>
        </p:txBody>
      </p:sp>
      <p:pic>
        <p:nvPicPr>
          <p:cNvPr id="316" name="Google Shape;316;g3ebf11ae903_0_45"/>
          <p:cNvPicPr preferRelativeResize="0"/>
          <p:nvPr/>
        </p:nvPicPr>
        <p:blipFill rotWithShape="1">
          <a:blip r:embed="rId3">
            <a:alphaModFix/>
          </a:blip>
          <a:srcRect b="0" l="0" r="0" t="0"/>
          <a:stretch/>
        </p:blipFill>
        <p:spPr>
          <a:xfrm>
            <a:off x="-1" y="5211600"/>
            <a:ext cx="2469584" cy="1646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ebf34b3674_0_33"/>
          <p:cNvSpPr txBox="1"/>
          <p:nvPr>
            <p:ph type="title"/>
          </p:nvPr>
        </p:nvSpPr>
        <p:spPr>
          <a:xfrm>
            <a:off x="4182900" y="40450"/>
            <a:ext cx="3826200" cy="7854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b="1" lang="en-US"/>
              <a:t>Training Trainers</a:t>
            </a:r>
            <a:endParaRPr b="1"/>
          </a:p>
        </p:txBody>
      </p:sp>
      <p:sp>
        <p:nvSpPr>
          <p:cNvPr id="322" name="Google Shape;322;g3ebf34b3674_0_33"/>
          <p:cNvSpPr txBox="1"/>
          <p:nvPr>
            <p:ph idx="10" type="dt"/>
          </p:nvPr>
        </p:nvSpPr>
        <p:spPr>
          <a:xfrm>
            <a:off x="9614276" y="6290100"/>
            <a:ext cx="23412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24 &amp; 25 March 2026</a:t>
            </a:r>
            <a:endParaRPr/>
          </a:p>
        </p:txBody>
      </p:sp>
      <p:sp>
        <p:nvSpPr>
          <p:cNvPr id="323" name="Google Shape;323;g3ebf34b3674_0_33"/>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24" name="Google Shape;324;g3ebf34b3674_0_33" title="IMG-20260326-Training.jpg"/>
          <p:cNvPicPr preferRelativeResize="0"/>
          <p:nvPr/>
        </p:nvPicPr>
        <p:blipFill rotWithShape="1">
          <a:blip r:embed="rId3">
            <a:alphaModFix/>
          </a:blip>
          <a:srcRect b="0" l="0" r="0" t="27881"/>
          <a:stretch/>
        </p:blipFill>
        <p:spPr>
          <a:xfrm>
            <a:off x="941750" y="825850"/>
            <a:ext cx="5798150" cy="3136250"/>
          </a:xfrm>
          <a:prstGeom prst="rect">
            <a:avLst/>
          </a:prstGeom>
          <a:noFill/>
          <a:ln cap="flat" cmpd="sng" w="9525">
            <a:solidFill>
              <a:schemeClr val="accent2"/>
            </a:solidFill>
            <a:prstDash val="solid"/>
            <a:round/>
            <a:headEnd len="sm" w="sm" type="none"/>
            <a:tailEnd len="sm" w="sm" type="none"/>
          </a:ln>
        </p:spPr>
      </p:pic>
      <p:pic>
        <p:nvPicPr>
          <p:cNvPr id="325" name="Google Shape;325;g3ebf34b3674_0_33"/>
          <p:cNvPicPr preferRelativeResize="0"/>
          <p:nvPr/>
        </p:nvPicPr>
        <p:blipFill rotWithShape="1">
          <a:blip r:embed="rId4">
            <a:alphaModFix/>
          </a:blip>
          <a:srcRect b="0" l="0" r="0" t="0"/>
          <a:stretch/>
        </p:blipFill>
        <p:spPr>
          <a:xfrm rot="-5400000">
            <a:off x="2773301" y="3871094"/>
            <a:ext cx="2445350" cy="3260499"/>
          </a:xfrm>
          <a:prstGeom prst="rect">
            <a:avLst/>
          </a:prstGeom>
          <a:noFill/>
          <a:ln cap="flat" cmpd="sng" w="9525">
            <a:solidFill>
              <a:schemeClr val="accent2"/>
            </a:solidFill>
            <a:prstDash val="solid"/>
            <a:round/>
            <a:headEnd len="sm" w="sm" type="none"/>
            <a:tailEnd len="sm" w="sm" type="none"/>
          </a:ln>
        </p:spPr>
      </p:pic>
      <p:pic>
        <p:nvPicPr>
          <p:cNvPr id="326" name="Google Shape;326;g3ebf34b3674_0_33" title="Screenshot_20230207_175750_Singakwenza.jpg"/>
          <p:cNvPicPr preferRelativeResize="0"/>
          <p:nvPr/>
        </p:nvPicPr>
        <p:blipFill>
          <a:blip r:embed="rId5">
            <a:alphaModFix/>
          </a:blip>
          <a:stretch>
            <a:fillRect/>
          </a:stretch>
        </p:blipFill>
        <p:spPr>
          <a:xfrm>
            <a:off x="7291350" y="884425"/>
            <a:ext cx="3091450" cy="5392901"/>
          </a:xfrm>
          <a:prstGeom prst="rect">
            <a:avLst/>
          </a:prstGeom>
          <a:noFill/>
          <a:ln cap="flat" cmpd="sng" w="9525">
            <a:solidFill>
              <a:schemeClr val="accent2"/>
            </a:solidFill>
            <a:prstDash val="solid"/>
            <a:round/>
            <a:headEnd len="sm" w="sm" type="none"/>
            <a:tailEnd len="sm" w="sm" type="none"/>
          </a:ln>
        </p:spPr>
      </p:pic>
      <p:pic>
        <p:nvPicPr>
          <p:cNvPr id="327" name="Google Shape;327;g3ebf34b3674_0_33"/>
          <p:cNvPicPr preferRelativeResize="0"/>
          <p:nvPr/>
        </p:nvPicPr>
        <p:blipFill rotWithShape="1">
          <a:blip r:embed="rId6">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3ebf11ae903_0_91"/>
          <p:cNvSpPr txBox="1"/>
          <p:nvPr>
            <p:ph type="title"/>
          </p:nvPr>
        </p:nvSpPr>
        <p:spPr>
          <a:xfrm>
            <a:off x="1527150" y="136150"/>
            <a:ext cx="9137700" cy="10149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accent1"/>
              </a:buClr>
              <a:buSzPct val="100000"/>
              <a:buFont typeface="Trebuchet MS"/>
              <a:buNone/>
            </a:pPr>
            <a:r>
              <a:rPr b="1" lang="en-US"/>
              <a:t>Training of ECD Practitioners </a:t>
            </a:r>
            <a:endParaRPr b="1"/>
          </a:p>
          <a:p>
            <a:pPr indent="0" lvl="0" marL="0" rtl="0" algn="ctr">
              <a:spcBef>
                <a:spcPts val="0"/>
              </a:spcBef>
              <a:spcAft>
                <a:spcPts val="0"/>
              </a:spcAft>
              <a:buClr>
                <a:schemeClr val="accent1"/>
              </a:buClr>
              <a:buSzPct val="100000"/>
              <a:buFont typeface="Trebuchet MS"/>
              <a:buNone/>
            </a:pPr>
            <a:r>
              <a:rPr b="1" lang="en-US"/>
              <a:t>by Trainers</a:t>
            </a:r>
            <a:endParaRPr b="1"/>
          </a:p>
        </p:txBody>
      </p:sp>
      <p:sp>
        <p:nvSpPr>
          <p:cNvPr id="333" name="Google Shape;333;g3ebf11ae903_0_91"/>
          <p:cNvSpPr txBox="1"/>
          <p:nvPr>
            <p:ph idx="10" type="dt"/>
          </p:nvPr>
        </p:nvSpPr>
        <p:spPr>
          <a:xfrm>
            <a:off x="10193573" y="6041362"/>
            <a:ext cx="18048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April </a:t>
            </a:r>
            <a:r>
              <a:rPr b="1" lang="en-US" sz="1600">
                <a:solidFill>
                  <a:schemeClr val="lt1"/>
                </a:solidFill>
              </a:rPr>
              <a:t>2026</a:t>
            </a:r>
            <a:endParaRPr/>
          </a:p>
        </p:txBody>
      </p:sp>
      <p:sp>
        <p:nvSpPr>
          <p:cNvPr id="334" name="Google Shape;334;g3ebf11ae903_0_91"/>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35" name="Google Shape;335;g3ebf11ae903_0_91" title="IMG-20260614-WA0012.jpg"/>
          <p:cNvPicPr preferRelativeResize="0"/>
          <p:nvPr/>
        </p:nvPicPr>
        <p:blipFill>
          <a:blip r:embed="rId3">
            <a:alphaModFix/>
          </a:blip>
          <a:stretch>
            <a:fillRect/>
          </a:stretch>
        </p:blipFill>
        <p:spPr>
          <a:xfrm>
            <a:off x="6436500" y="1207100"/>
            <a:ext cx="4051611" cy="5402148"/>
          </a:xfrm>
          <a:prstGeom prst="rect">
            <a:avLst/>
          </a:prstGeom>
          <a:noFill/>
          <a:ln cap="flat" cmpd="sng" w="9525">
            <a:solidFill>
              <a:schemeClr val="accent2"/>
            </a:solidFill>
            <a:prstDash val="solid"/>
            <a:round/>
            <a:headEnd len="sm" w="sm" type="none"/>
            <a:tailEnd len="sm" w="sm" type="none"/>
          </a:ln>
        </p:spPr>
      </p:pic>
      <p:pic>
        <p:nvPicPr>
          <p:cNvPr id="336" name="Google Shape;336;g3ebf11ae903_0_91" title="IMG-20260614-WA0011.jpg"/>
          <p:cNvPicPr preferRelativeResize="0"/>
          <p:nvPr/>
        </p:nvPicPr>
        <p:blipFill>
          <a:blip r:embed="rId4">
            <a:alphaModFix/>
          </a:blip>
          <a:stretch>
            <a:fillRect/>
          </a:stretch>
        </p:blipFill>
        <p:spPr>
          <a:xfrm>
            <a:off x="1199750" y="1207100"/>
            <a:ext cx="4051611" cy="5402148"/>
          </a:xfrm>
          <a:prstGeom prst="rect">
            <a:avLst/>
          </a:prstGeom>
          <a:noFill/>
          <a:ln cap="flat" cmpd="sng" w="9525">
            <a:solidFill>
              <a:schemeClr val="accent2"/>
            </a:solidFill>
            <a:prstDash val="solid"/>
            <a:round/>
            <a:headEnd len="sm" w="sm" type="none"/>
            <a:tailEnd len="sm" w="sm" type="none"/>
          </a:ln>
        </p:spPr>
      </p:pic>
      <p:pic>
        <p:nvPicPr>
          <p:cNvPr id="337" name="Google Shape;337;g3ebf11ae903_0_91"/>
          <p:cNvPicPr preferRelativeResize="0"/>
          <p:nvPr/>
        </p:nvPicPr>
        <p:blipFill rotWithShape="1">
          <a:blip r:embed="rId5">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g3ebf34b3674_0_42"/>
          <p:cNvSpPr txBox="1"/>
          <p:nvPr>
            <p:ph type="title"/>
          </p:nvPr>
        </p:nvSpPr>
        <p:spPr>
          <a:xfrm>
            <a:off x="1308600" y="164833"/>
            <a:ext cx="9137700" cy="785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accent1"/>
              </a:buClr>
              <a:buSzPts val="3600"/>
              <a:buFont typeface="Trebuchet MS"/>
              <a:buNone/>
            </a:pPr>
            <a:r>
              <a:rPr b="1" lang="en-US"/>
              <a:t>ECD Practitioners Implementation</a:t>
            </a:r>
            <a:endParaRPr b="1"/>
          </a:p>
        </p:txBody>
      </p:sp>
      <p:sp>
        <p:nvSpPr>
          <p:cNvPr id="343" name="Google Shape;343;g3ebf34b3674_0_42"/>
          <p:cNvSpPr txBox="1"/>
          <p:nvPr>
            <p:ph idx="10" type="dt"/>
          </p:nvPr>
        </p:nvSpPr>
        <p:spPr>
          <a:xfrm>
            <a:off x="9886875" y="6313950"/>
            <a:ext cx="21114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April - June </a:t>
            </a:r>
            <a:r>
              <a:rPr b="1" lang="en-US" sz="1600">
                <a:solidFill>
                  <a:schemeClr val="lt1"/>
                </a:solidFill>
              </a:rPr>
              <a:t>2026</a:t>
            </a:r>
            <a:endParaRPr/>
          </a:p>
        </p:txBody>
      </p:sp>
      <p:sp>
        <p:nvSpPr>
          <p:cNvPr id="344" name="Google Shape;344;g3ebf34b3674_0_42"/>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45" name="Google Shape;345;g3ebf34b3674_0_42" title="IMG-20260511-WA0005.jpg"/>
          <p:cNvPicPr preferRelativeResize="0"/>
          <p:nvPr/>
        </p:nvPicPr>
        <p:blipFill rotWithShape="1">
          <a:blip r:embed="rId3">
            <a:alphaModFix/>
          </a:blip>
          <a:srcRect b="10709" l="0" r="20414" t="8221"/>
          <a:stretch/>
        </p:blipFill>
        <p:spPr>
          <a:xfrm rot="-5400000">
            <a:off x="1175463" y="3749588"/>
            <a:ext cx="2028174" cy="3429000"/>
          </a:xfrm>
          <a:prstGeom prst="rect">
            <a:avLst/>
          </a:prstGeom>
          <a:noFill/>
          <a:ln>
            <a:noFill/>
          </a:ln>
        </p:spPr>
      </p:pic>
      <p:pic>
        <p:nvPicPr>
          <p:cNvPr id="346" name="Google Shape;346;g3ebf34b3674_0_42" title="IMG-20260511-WA0021.jpg"/>
          <p:cNvPicPr preferRelativeResize="0"/>
          <p:nvPr/>
        </p:nvPicPr>
        <p:blipFill rotWithShape="1">
          <a:blip r:embed="rId4">
            <a:alphaModFix/>
          </a:blip>
          <a:srcRect b="0" l="0" r="0" t="12534"/>
          <a:stretch/>
        </p:blipFill>
        <p:spPr>
          <a:xfrm>
            <a:off x="4581250" y="1001665"/>
            <a:ext cx="2592396" cy="3023176"/>
          </a:xfrm>
          <a:prstGeom prst="rect">
            <a:avLst/>
          </a:prstGeom>
          <a:noFill/>
          <a:ln>
            <a:noFill/>
          </a:ln>
        </p:spPr>
      </p:pic>
      <p:pic>
        <p:nvPicPr>
          <p:cNvPr id="347" name="Google Shape;347;g3ebf34b3674_0_42" title="IMG-20260518-WA0003.jpg"/>
          <p:cNvPicPr preferRelativeResize="0"/>
          <p:nvPr/>
        </p:nvPicPr>
        <p:blipFill rotWithShape="1">
          <a:blip r:embed="rId5">
            <a:alphaModFix/>
          </a:blip>
          <a:srcRect b="0" l="0" r="41083" t="0"/>
          <a:stretch/>
        </p:blipFill>
        <p:spPr>
          <a:xfrm>
            <a:off x="977000" y="969717"/>
            <a:ext cx="2425101" cy="3087101"/>
          </a:xfrm>
          <a:prstGeom prst="rect">
            <a:avLst/>
          </a:prstGeom>
          <a:noFill/>
          <a:ln>
            <a:noFill/>
          </a:ln>
        </p:spPr>
      </p:pic>
      <p:pic>
        <p:nvPicPr>
          <p:cNvPr id="348" name="Google Shape;348;g3ebf34b3674_0_42" title="IMG-20260525-WA0036.jpg"/>
          <p:cNvPicPr preferRelativeResize="0"/>
          <p:nvPr/>
        </p:nvPicPr>
        <p:blipFill>
          <a:blip r:embed="rId6">
            <a:alphaModFix/>
          </a:blip>
          <a:stretch>
            <a:fillRect/>
          </a:stretch>
        </p:blipFill>
        <p:spPr>
          <a:xfrm>
            <a:off x="4525333" y="4450000"/>
            <a:ext cx="2704240" cy="2028174"/>
          </a:xfrm>
          <a:prstGeom prst="rect">
            <a:avLst/>
          </a:prstGeom>
          <a:noFill/>
          <a:ln>
            <a:noFill/>
          </a:ln>
        </p:spPr>
      </p:pic>
      <p:pic>
        <p:nvPicPr>
          <p:cNvPr id="349" name="Google Shape;349;g3ebf34b3674_0_42" title="IMG-20260601-WA0038.jpg"/>
          <p:cNvPicPr preferRelativeResize="0"/>
          <p:nvPr/>
        </p:nvPicPr>
        <p:blipFill>
          <a:blip r:embed="rId7">
            <a:alphaModFix/>
          </a:blip>
          <a:stretch>
            <a:fillRect/>
          </a:stretch>
        </p:blipFill>
        <p:spPr>
          <a:xfrm>
            <a:off x="7850861" y="4450012"/>
            <a:ext cx="2704248" cy="2028165"/>
          </a:xfrm>
          <a:prstGeom prst="rect">
            <a:avLst/>
          </a:prstGeom>
          <a:noFill/>
          <a:ln>
            <a:noFill/>
          </a:ln>
        </p:spPr>
      </p:pic>
      <p:pic>
        <p:nvPicPr>
          <p:cNvPr id="350" name="Google Shape;350;g3ebf34b3674_0_42" title="Singkwenza Implementation 3 (1).jpeg"/>
          <p:cNvPicPr preferRelativeResize="0"/>
          <p:nvPr/>
        </p:nvPicPr>
        <p:blipFill rotWithShape="1">
          <a:blip r:embed="rId8">
            <a:alphaModFix/>
          </a:blip>
          <a:srcRect b="4738" l="0" r="11995" t="18845"/>
          <a:stretch/>
        </p:blipFill>
        <p:spPr>
          <a:xfrm>
            <a:off x="7946150" y="872425"/>
            <a:ext cx="2592401" cy="3152426"/>
          </a:xfrm>
          <a:prstGeom prst="rect">
            <a:avLst/>
          </a:prstGeom>
          <a:noFill/>
          <a:ln>
            <a:noFill/>
          </a:ln>
        </p:spPr>
      </p:pic>
      <p:pic>
        <p:nvPicPr>
          <p:cNvPr id="351" name="Google Shape;351;g3ebf34b3674_0_42"/>
          <p:cNvPicPr preferRelativeResize="0"/>
          <p:nvPr/>
        </p:nvPicPr>
        <p:blipFill rotWithShape="1">
          <a:blip r:embed="rId9">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g3ebf34b3674_0_58" title="WhatsApp Video 2026-06-15 at 01.23.09.mp4">
            <a:hlinkClick r:id="rId3"/>
          </p:cNvPr>
          <p:cNvPicPr preferRelativeResize="0"/>
          <p:nvPr/>
        </p:nvPicPr>
        <p:blipFill>
          <a:blip r:embed="rId4">
            <a:alphaModFix/>
          </a:blip>
          <a:stretch>
            <a:fillRect/>
          </a:stretch>
        </p:blipFill>
        <p:spPr>
          <a:xfrm>
            <a:off x="152400" y="152400"/>
            <a:ext cx="3686175" cy="6553201"/>
          </a:xfrm>
          <a:prstGeom prst="rect">
            <a:avLst/>
          </a:prstGeom>
          <a:noFill/>
          <a:ln>
            <a:noFill/>
          </a:ln>
        </p:spPr>
      </p:pic>
      <p:pic>
        <p:nvPicPr>
          <p:cNvPr id="357" name="Google Shape;357;g3ebf34b3674_0_58" title="WhatsApp Video 2026-06-15 at 01.38.33.mp4">
            <a:hlinkClick r:id="rId5"/>
          </p:cNvPr>
          <p:cNvPicPr preferRelativeResize="0"/>
          <p:nvPr/>
        </p:nvPicPr>
        <p:blipFill>
          <a:blip r:embed="rId6">
            <a:alphaModFix/>
          </a:blip>
          <a:stretch>
            <a:fillRect/>
          </a:stretch>
        </p:blipFill>
        <p:spPr>
          <a:xfrm>
            <a:off x="8379025" y="152400"/>
            <a:ext cx="3686175" cy="6553170"/>
          </a:xfrm>
          <a:prstGeom prst="rect">
            <a:avLst/>
          </a:prstGeom>
          <a:noFill/>
          <a:ln>
            <a:noFill/>
          </a:ln>
        </p:spPr>
      </p:pic>
      <p:pic>
        <p:nvPicPr>
          <p:cNvPr id="358" name="Google Shape;358;g3ebf34b3674_0_58" title="WhatsApp Video 2026-06-15 at 01.38.16.mp4">
            <a:hlinkClick r:id="rId7"/>
          </p:cNvPr>
          <p:cNvPicPr preferRelativeResize="0"/>
          <p:nvPr/>
        </p:nvPicPr>
        <p:blipFill>
          <a:blip r:embed="rId8">
            <a:alphaModFix/>
          </a:blip>
          <a:stretch>
            <a:fillRect/>
          </a:stretch>
        </p:blipFill>
        <p:spPr>
          <a:xfrm>
            <a:off x="4265713" y="152400"/>
            <a:ext cx="3686175" cy="65532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f10bfdc800_0_58"/>
          <p:cNvSpPr txBox="1"/>
          <p:nvPr>
            <p:ph type="title"/>
          </p:nvPr>
        </p:nvSpPr>
        <p:spPr>
          <a:xfrm>
            <a:off x="1527150" y="136150"/>
            <a:ext cx="9137700" cy="10149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accent1"/>
              </a:buClr>
              <a:buSzPct val="100000"/>
              <a:buFont typeface="Trebuchet MS"/>
              <a:buNone/>
            </a:pPr>
            <a:r>
              <a:rPr b="1" lang="en-US"/>
              <a:t>Monthly online Training and </a:t>
            </a:r>
            <a:endParaRPr b="1"/>
          </a:p>
          <a:p>
            <a:pPr indent="0" lvl="0" marL="0" rtl="0" algn="ctr">
              <a:spcBef>
                <a:spcPts val="0"/>
              </a:spcBef>
              <a:spcAft>
                <a:spcPts val="0"/>
              </a:spcAft>
              <a:buClr>
                <a:schemeClr val="accent1"/>
              </a:buClr>
              <a:buSzPct val="100000"/>
              <a:buFont typeface="Trebuchet MS"/>
              <a:buNone/>
            </a:pPr>
            <a:r>
              <a:rPr b="1" lang="en-US"/>
              <a:t>Support for Trainers</a:t>
            </a:r>
            <a:endParaRPr b="1"/>
          </a:p>
        </p:txBody>
      </p:sp>
      <p:sp>
        <p:nvSpPr>
          <p:cNvPr id="364" name="Google Shape;364;g3f10bfdc800_0_58"/>
          <p:cNvSpPr txBox="1"/>
          <p:nvPr>
            <p:ph idx="10" type="dt"/>
          </p:nvPr>
        </p:nvSpPr>
        <p:spPr>
          <a:xfrm>
            <a:off x="9800775" y="6290100"/>
            <a:ext cx="22263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April - June 2026</a:t>
            </a:r>
            <a:endParaRPr/>
          </a:p>
        </p:txBody>
      </p:sp>
      <p:sp>
        <p:nvSpPr>
          <p:cNvPr id="365" name="Google Shape;365;g3f10bfdc800_0_5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66" name="Google Shape;366;g3f10bfdc800_0_58"/>
          <p:cNvPicPr preferRelativeResize="0"/>
          <p:nvPr/>
        </p:nvPicPr>
        <p:blipFill>
          <a:blip r:embed="rId3">
            <a:alphaModFix/>
          </a:blip>
          <a:stretch>
            <a:fillRect/>
          </a:stretch>
        </p:blipFill>
        <p:spPr>
          <a:xfrm>
            <a:off x="1166500" y="1689075"/>
            <a:ext cx="9617350" cy="4497800"/>
          </a:xfrm>
          <a:prstGeom prst="rect">
            <a:avLst/>
          </a:prstGeom>
          <a:noFill/>
          <a:ln cap="flat" cmpd="sng" w="9525">
            <a:solidFill>
              <a:schemeClr val="accent2"/>
            </a:solidFill>
            <a:prstDash val="solid"/>
            <a:round/>
            <a:headEnd len="sm" w="sm" type="none"/>
            <a:tailEnd len="sm" w="sm" type="none"/>
          </a:ln>
        </p:spPr>
      </p:pic>
      <p:pic>
        <p:nvPicPr>
          <p:cNvPr id="367" name="Google Shape;367;g3f10bfdc800_0_58"/>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4"/>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Mentoring for Implementation</a:t>
            </a:r>
            <a:endParaRPr/>
          </a:p>
        </p:txBody>
      </p:sp>
      <p:sp>
        <p:nvSpPr>
          <p:cNvPr id="374" name="Google Shape;374;p14"/>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A Challenge &amp; another Opportunity for Cross-Learning </a:t>
            </a:r>
            <a:endParaRPr/>
          </a:p>
        </p:txBody>
      </p:sp>
      <p:pic>
        <p:nvPicPr>
          <p:cNvPr id="375" name="Google Shape;375;p14"/>
          <p:cNvPicPr preferRelativeResize="0"/>
          <p:nvPr/>
        </p:nvPicPr>
        <p:blipFill rotWithShape="1">
          <a:blip r:embed="rId3">
            <a:alphaModFix/>
          </a:blip>
          <a:srcRect b="0" l="0" r="0" t="0"/>
          <a:stretch/>
        </p:blipFill>
        <p:spPr>
          <a:xfrm>
            <a:off x="-1" y="5211700"/>
            <a:ext cx="2469435" cy="1646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5"/>
          <p:cNvSpPr txBox="1"/>
          <p:nvPr>
            <p:ph type="title"/>
          </p:nvPr>
        </p:nvSpPr>
        <p:spPr>
          <a:xfrm>
            <a:off x="311575" y="127743"/>
            <a:ext cx="9555900" cy="14895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chemeClr val="accent1"/>
              </a:buClr>
              <a:buSzPct val="100000"/>
              <a:buFont typeface="Trebuchet MS"/>
              <a:buNone/>
            </a:pPr>
            <a:r>
              <a:rPr lang="en-US"/>
              <a:t>74% of the children in pilot are in centres not directly run by our organisations.</a:t>
            </a:r>
            <a:endParaRPr/>
          </a:p>
          <a:p>
            <a:pPr indent="0" lvl="0" marL="0" rtl="0" algn="l">
              <a:spcBef>
                <a:spcPts val="0"/>
              </a:spcBef>
              <a:spcAft>
                <a:spcPts val="0"/>
              </a:spcAft>
              <a:buClr>
                <a:schemeClr val="accent1"/>
              </a:buClr>
              <a:buSzPct val="100000"/>
              <a:buFont typeface="Trebuchet MS"/>
              <a:buNone/>
            </a:pPr>
            <a:r>
              <a:t/>
            </a:r>
            <a:endParaRPr/>
          </a:p>
          <a:p>
            <a:pPr indent="-434340" lvl="0" marL="457200" rtl="0" algn="l">
              <a:spcBef>
                <a:spcPts val="0"/>
              </a:spcBef>
              <a:spcAft>
                <a:spcPts val="0"/>
              </a:spcAft>
              <a:buClr>
                <a:srgbClr val="45818E"/>
              </a:buClr>
              <a:buSzPct val="100000"/>
              <a:buChar char="➢"/>
            </a:pPr>
            <a:r>
              <a:rPr b="1" lang="en-US">
                <a:solidFill>
                  <a:srgbClr val="45818E"/>
                </a:solidFill>
              </a:rPr>
              <a:t>How could we ensure they implemented the Toolkit? </a:t>
            </a:r>
            <a:endParaRPr b="1">
              <a:solidFill>
                <a:srgbClr val="45818E"/>
              </a:solidFill>
            </a:endParaRPr>
          </a:p>
          <a:p>
            <a:pPr indent="0" lvl="0" marL="0" rtl="0" algn="l">
              <a:spcBef>
                <a:spcPts val="0"/>
              </a:spcBef>
              <a:spcAft>
                <a:spcPts val="0"/>
              </a:spcAft>
              <a:buClr>
                <a:schemeClr val="accent1"/>
              </a:buClr>
              <a:buSzPct val="100000"/>
              <a:buFont typeface="Trebuchet MS"/>
              <a:buNone/>
            </a:pPr>
            <a:r>
              <a:t/>
            </a:r>
            <a:endParaRPr b="1">
              <a:solidFill>
                <a:srgbClr val="45818E"/>
              </a:solidFill>
            </a:endParaRPr>
          </a:p>
          <a:p>
            <a:pPr indent="-434340" lvl="0" marL="457200" rtl="0" algn="l">
              <a:spcBef>
                <a:spcPts val="0"/>
              </a:spcBef>
              <a:spcAft>
                <a:spcPts val="0"/>
              </a:spcAft>
              <a:buClr>
                <a:srgbClr val="45818E"/>
              </a:buClr>
              <a:buSzPct val="100000"/>
              <a:buChar char="➢"/>
            </a:pPr>
            <a:r>
              <a:rPr b="1" lang="en-US">
                <a:solidFill>
                  <a:srgbClr val="45818E"/>
                </a:solidFill>
              </a:rPr>
              <a:t>How could we support them along the way to ensure quality implementation? </a:t>
            </a:r>
            <a:endParaRPr b="1">
              <a:solidFill>
                <a:srgbClr val="45818E"/>
              </a:solidFill>
            </a:endParaRPr>
          </a:p>
          <a:p>
            <a:pPr indent="0" lvl="0" marL="0" marR="68614" rtl="0" algn="l">
              <a:lnSpc>
                <a:spcPct val="101866"/>
              </a:lnSpc>
              <a:spcBef>
                <a:spcPts val="0"/>
              </a:spcBef>
              <a:spcAft>
                <a:spcPts val="0"/>
              </a:spcAft>
              <a:buNone/>
            </a:pPr>
            <a:r>
              <a:t/>
            </a:r>
            <a:endParaRPr sz="996">
              <a:solidFill>
                <a:srgbClr val="2C2724"/>
              </a:solidFill>
              <a:highlight>
                <a:srgbClr val="FFFFFF"/>
              </a:highlight>
              <a:latin typeface="Arial"/>
              <a:ea typeface="Arial"/>
              <a:cs typeface="Arial"/>
              <a:sym typeface="Arial"/>
            </a:endParaRPr>
          </a:p>
          <a:p>
            <a:pPr indent="0" lvl="0" marL="0" marR="68614" rtl="0" algn="l">
              <a:lnSpc>
                <a:spcPct val="101866"/>
              </a:lnSpc>
              <a:spcBef>
                <a:spcPts val="0"/>
              </a:spcBef>
              <a:spcAft>
                <a:spcPts val="0"/>
              </a:spcAft>
              <a:buNone/>
            </a:pPr>
            <a:r>
              <a:t/>
            </a:r>
            <a:endParaRPr sz="2996">
              <a:solidFill>
                <a:srgbClr val="81AF1F"/>
              </a:solidFill>
              <a:highlight>
                <a:srgbClr val="FFFFFF"/>
              </a:highlight>
            </a:endParaRPr>
          </a:p>
          <a:p>
            <a:pPr indent="0" lvl="0" marL="0" marR="68614" rtl="0" algn="l">
              <a:lnSpc>
                <a:spcPct val="101866"/>
              </a:lnSpc>
              <a:spcBef>
                <a:spcPts val="0"/>
              </a:spcBef>
              <a:spcAft>
                <a:spcPts val="0"/>
              </a:spcAft>
              <a:buNone/>
            </a:pPr>
            <a:r>
              <a:rPr lang="en-US" sz="2996">
                <a:solidFill>
                  <a:srgbClr val="81AF1F"/>
                </a:solidFill>
                <a:highlight>
                  <a:srgbClr val="FFFFFF"/>
                </a:highlight>
              </a:rPr>
              <a:t>We realised </a:t>
            </a:r>
            <a:r>
              <a:rPr b="1" lang="en-US" sz="2996">
                <a:solidFill>
                  <a:srgbClr val="81AF1F"/>
                </a:solidFill>
                <a:highlight>
                  <a:srgbClr val="FFFFFF"/>
                </a:highlight>
              </a:rPr>
              <a:t>mentoring </a:t>
            </a:r>
            <a:r>
              <a:rPr lang="en-US" sz="2996">
                <a:solidFill>
                  <a:srgbClr val="81AF1F"/>
                </a:solidFill>
                <a:highlight>
                  <a:srgbClr val="FFFFFF"/>
                </a:highlight>
              </a:rPr>
              <a:t>was going to be the most direct lever for improving quality.</a:t>
            </a:r>
            <a:endParaRPr sz="4044">
              <a:solidFill>
                <a:srgbClr val="81AF1F"/>
              </a:solidFill>
            </a:endParaRPr>
          </a:p>
          <a:p>
            <a:pPr indent="0" lvl="0" marL="0" rtl="0" algn="l">
              <a:spcBef>
                <a:spcPts val="0"/>
              </a:spcBef>
              <a:spcAft>
                <a:spcPts val="0"/>
              </a:spcAft>
              <a:buClr>
                <a:schemeClr val="accent1"/>
              </a:buClr>
              <a:buSzPct val="100000"/>
              <a:buFont typeface="Trebuchet MS"/>
              <a:buNone/>
            </a:pPr>
            <a:r>
              <a:t/>
            </a:r>
            <a:endParaRPr/>
          </a:p>
          <a:p>
            <a:pPr indent="0" lvl="0" marL="0" rtl="0" algn="l">
              <a:spcBef>
                <a:spcPts val="0"/>
              </a:spcBef>
              <a:spcAft>
                <a:spcPts val="0"/>
              </a:spcAft>
              <a:buClr>
                <a:schemeClr val="accent1"/>
              </a:buClr>
              <a:buSzPct val="100000"/>
              <a:buFont typeface="Trebuchet MS"/>
              <a:buNone/>
            </a:pPr>
            <a:br>
              <a:rPr lang="en-US"/>
            </a:br>
            <a:br>
              <a:rPr lang="en-US"/>
            </a:br>
            <a:endParaRPr/>
          </a:p>
        </p:txBody>
      </p:sp>
      <p:sp>
        <p:nvSpPr>
          <p:cNvPr id="381" name="Google Shape;381;p1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82" name="Google Shape;382;p15"/>
          <p:cNvPicPr preferRelativeResize="0"/>
          <p:nvPr/>
        </p:nvPicPr>
        <p:blipFill rotWithShape="1">
          <a:blip r:embed="rId3">
            <a:alphaModFix/>
          </a:blip>
          <a:srcRect b="0" l="0" r="0" t="0"/>
          <a:stretch/>
        </p:blipFill>
        <p:spPr>
          <a:xfrm>
            <a:off x="10546850" y="5729021"/>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3ebf11ae903_0_103"/>
          <p:cNvSpPr txBox="1"/>
          <p:nvPr>
            <p:ph type="title"/>
          </p:nvPr>
        </p:nvSpPr>
        <p:spPr>
          <a:xfrm>
            <a:off x="608950" y="5538250"/>
            <a:ext cx="9180600" cy="18213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accent1"/>
              </a:buClr>
              <a:buSzPts val="3600"/>
              <a:buFont typeface="Trebuchet MS"/>
              <a:buNone/>
            </a:pPr>
            <a:r>
              <a:rPr b="1" lang="en-US"/>
              <a:t>There was another opportunity for sharing &amp; learning.</a:t>
            </a:r>
            <a:endParaRPr/>
          </a:p>
        </p:txBody>
      </p:sp>
      <p:pic>
        <p:nvPicPr>
          <p:cNvPr id="388" name="Google Shape;388;g3ebf11ae903_0_103"/>
          <p:cNvPicPr preferRelativeResize="0"/>
          <p:nvPr/>
        </p:nvPicPr>
        <p:blipFill rotWithShape="1">
          <a:blip r:embed="rId3">
            <a:alphaModFix/>
          </a:blip>
          <a:srcRect b="0" l="0" r="7382" t="17116"/>
          <a:stretch/>
        </p:blipFill>
        <p:spPr>
          <a:xfrm>
            <a:off x="2178850" y="1544650"/>
            <a:ext cx="5778925" cy="3880574"/>
          </a:xfrm>
          <a:prstGeom prst="rect">
            <a:avLst/>
          </a:prstGeom>
          <a:noFill/>
          <a:ln>
            <a:noFill/>
          </a:ln>
        </p:spPr>
      </p:pic>
      <p:sp>
        <p:nvSpPr>
          <p:cNvPr id="389" name="Google Shape;389;g3ebf11ae903_0_103"/>
          <p:cNvSpPr txBox="1"/>
          <p:nvPr>
            <p:ph idx="10" type="dt"/>
          </p:nvPr>
        </p:nvSpPr>
        <p:spPr>
          <a:xfrm>
            <a:off x="10193573" y="6041362"/>
            <a:ext cx="18048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April</a:t>
            </a:r>
            <a:r>
              <a:rPr b="1" lang="en-US" sz="1600">
                <a:solidFill>
                  <a:schemeClr val="lt1"/>
                </a:solidFill>
              </a:rPr>
              <a:t> 2026</a:t>
            </a:r>
            <a:endParaRPr/>
          </a:p>
        </p:txBody>
      </p:sp>
      <p:sp>
        <p:nvSpPr>
          <p:cNvPr id="390" name="Google Shape;390;g3ebf11ae903_0_103"/>
          <p:cNvSpPr txBox="1"/>
          <p:nvPr/>
        </p:nvSpPr>
        <p:spPr>
          <a:xfrm>
            <a:off x="0" y="0"/>
            <a:ext cx="117483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rgbClr val="45818E"/>
                </a:solidFill>
                <a:latin typeface="Trebuchet MS"/>
                <a:ea typeface="Trebuchet MS"/>
                <a:cs typeface="Trebuchet MS"/>
                <a:sym typeface="Trebuchet MS"/>
              </a:rPr>
              <a:t>We once again </a:t>
            </a:r>
            <a:r>
              <a:rPr b="1" lang="en-US" sz="2700">
                <a:solidFill>
                  <a:schemeClr val="accent1"/>
                </a:solidFill>
                <a:latin typeface="Trebuchet MS"/>
                <a:ea typeface="Trebuchet MS"/>
                <a:cs typeface="Trebuchet MS"/>
                <a:sym typeface="Trebuchet MS"/>
              </a:rPr>
              <a:t>looked within ourselves for the solution </a:t>
            </a:r>
            <a:endParaRPr b="1" sz="2700">
              <a:solidFill>
                <a:schemeClr val="accent1"/>
              </a:solidFill>
              <a:latin typeface="Trebuchet MS"/>
              <a:ea typeface="Trebuchet MS"/>
              <a:cs typeface="Trebuchet MS"/>
              <a:sym typeface="Trebuchet MS"/>
            </a:endParaRPr>
          </a:p>
          <a:p>
            <a:pPr indent="0" lvl="0" marL="0" rtl="0" algn="l">
              <a:spcBef>
                <a:spcPts val="0"/>
              </a:spcBef>
              <a:spcAft>
                <a:spcPts val="0"/>
              </a:spcAft>
              <a:buNone/>
            </a:pPr>
            <a:r>
              <a:rPr lang="en-US" sz="2700">
                <a:solidFill>
                  <a:srgbClr val="45818E"/>
                </a:solidFill>
                <a:latin typeface="Trebuchet MS"/>
                <a:ea typeface="Trebuchet MS"/>
                <a:cs typeface="Trebuchet MS"/>
                <a:sym typeface="Trebuchet MS"/>
              </a:rPr>
              <a:t>and found it in Singakwenza’s approach to mentoring staff at</a:t>
            </a:r>
            <a:endParaRPr sz="2700">
              <a:solidFill>
                <a:srgbClr val="45818E"/>
              </a:solidFill>
              <a:latin typeface="Trebuchet MS"/>
              <a:ea typeface="Trebuchet MS"/>
              <a:cs typeface="Trebuchet MS"/>
              <a:sym typeface="Trebuchet MS"/>
            </a:endParaRPr>
          </a:p>
          <a:p>
            <a:pPr indent="0" lvl="0" marL="0" rtl="0" algn="l">
              <a:spcBef>
                <a:spcPts val="0"/>
              </a:spcBef>
              <a:spcAft>
                <a:spcPts val="0"/>
              </a:spcAft>
              <a:buNone/>
            </a:pPr>
            <a:r>
              <a:rPr lang="en-US" sz="2700">
                <a:solidFill>
                  <a:srgbClr val="45818E"/>
                </a:solidFill>
                <a:latin typeface="Trebuchet MS"/>
                <a:ea typeface="Trebuchet MS"/>
                <a:cs typeface="Trebuchet MS"/>
                <a:sym typeface="Trebuchet MS"/>
              </a:rPr>
              <a:t>ECD Centres they don’t manage themselves. </a:t>
            </a:r>
            <a:endParaRPr sz="500">
              <a:solidFill>
                <a:srgbClr val="45818E"/>
              </a:solidFill>
            </a:endParaRPr>
          </a:p>
        </p:txBody>
      </p:sp>
      <p:pic>
        <p:nvPicPr>
          <p:cNvPr id="391" name="Google Shape;391;g3ebf11ae903_0_103"/>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6"/>
          <p:cNvSpPr txBox="1"/>
          <p:nvPr>
            <p:ph type="title"/>
          </p:nvPr>
        </p:nvSpPr>
        <p:spPr>
          <a:xfrm>
            <a:off x="299125" y="-7"/>
            <a:ext cx="9555900" cy="1489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Training &amp; Mentoring structure</a:t>
            </a:r>
            <a:endParaRPr b="1"/>
          </a:p>
        </p:txBody>
      </p:sp>
      <p:sp>
        <p:nvSpPr>
          <p:cNvPr id="397" name="Google Shape;397;p16"/>
          <p:cNvSpPr txBox="1"/>
          <p:nvPr>
            <p:ph idx="1" type="body"/>
          </p:nvPr>
        </p:nvSpPr>
        <p:spPr>
          <a:xfrm>
            <a:off x="353124" y="682375"/>
            <a:ext cx="9749400" cy="3824100"/>
          </a:xfrm>
          <a:prstGeom prst="rect">
            <a:avLst/>
          </a:prstGeom>
          <a:noFill/>
          <a:ln>
            <a:noFill/>
          </a:ln>
        </p:spPr>
        <p:txBody>
          <a:bodyPr anchorCtr="0" anchor="t" bIns="45700" lIns="91425" spcFirstLastPara="1" rIns="91425" wrap="square" tIns="45700">
            <a:noAutofit/>
          </a:bodyPr>
          <a:lstStyle/>
          <a:p>
            <a:pPr indent="-374650" lvl="0" marL="342900" rtl="0" algn="l">
              <a:lnSpc>
                <a:spcPct val="90000"/>
              </a:lnSpc>
              <a:spcBef>
                <a:spcPts val="0"/>
              </a:spcBef>
              <a:spcAft>
                <a:spcPts val="0"/>
              </a:spcAft>
              <a:buSzPts val="1940"/>
              <a:buChar char="►"/>
            </a:pPr>
            <a:r>
              <a:rPr lang="en-US" sz="2300"/>
              <a:t>6 NPO Leads &amp; 10 Programme Leads develop strategy together.</a:t>
            </a:r>
            <a:endParaRPr sz="2300"/>
          </a:p>
          <a:p>
            <a:pPr indent="-374650" lvl="0" marL="342900" rtl="0" algn="l">
              <a:lnSpc>
                <a:spcPct val="90000"/>
              </a:lnSpc>
              <a:spcBef>
                <a:spcPts val="0"/>
              </a:spcBef>
              <a:spcAft>
                <a:spcPts val="0"/>
              </a:spcAft>
              <a:buSzPts val="1940"/>
              <a:buChar char="►"/>
            </a:pPr>
            <a:r>
              <a:rPr lang="en-US" sz="2300"/>
              <a:t>Build capacity of Training Mentors in each organisation through training </a:t>
            </a:r>
            <a:r>
              <a:rPr i="1" lang="en-US" sz="2300">
                <a:solidFill>
                  <a:srgbClr val="698D1B"/>
                </a:solidFill>
              </a:rPr>
              <a:t>&amp; mentoring</a:t>
            </a:r>
            <a:r>
              <a:rPr lang="en-US" sz="2300">
                <a:solidFill>
                  <a:schemeClr val="dk1"/>
                </a:solidFill>
              </a:rPr>
              <a:t>.</a:t>
            </a:r>
            <a:endParaRPr sz="2300">
              <a:solidFill>
                <a:schemeClr val="dk1"/>
              </a:solidFill>
            </a:endParaRPr>
          </a:p>
          <a:p>
            <a:pPr indent="-397510" lvl="0" marL="342900" rtl="0" algn="l">
              <a:lnSpc>
                <a:spcPct val="90000"/>
              </a:lnSpc>
              <a:spcBef>
                <a:spcPts val="1000"/>
              </a:spcBef>
              <a:spcAft>
                <a:spcPts val="0"/>
              </a:spcAft>
              <a:buClr>
                <a:srgbClr val="698D1B"/>
              </a:buClr>
              <a:buSzPts val="2300"/>
              <a:buChar char="►"/>
            </a:pPr>
            <a:r>
              <a:rPr lang="en-US" sz="2300"/>
              <a:t>Ongoing training </a:t>
            </a:r>
            <a:r>
              <a:rPr i="1" lang="en-US" sz="2300">
                <a:solidFill>
                  <a:srgbClr val="698D1B"/>
                </a:solidFill>
              </a:rPr>
              <a:t>&amp; mentoring</a:t>
            </a:r>
            <a:r>
              <a:rPr lang="en-US" sz="2300">
                <a:solidFill>
                  <a:srgbClr val="698D1B"/>
                </a:solidFill>
              </a:rPr>
              <a:t> </a:t>
            </a:r>
            <a:r>
              <a:rPr lang="en-US" sz="2300"/>
              <a:t>for 131 ECD Practitioners within 76 ECD Centres/ Playgroups.</a:t>
            </a:r>
            <a:endParaRPr i="1" sz="2300">
              <a:solidFill>
                <a:srgbClr val="698D1B"/>
              </a:solidFill>
            </a:endParaRPr>
          </a:p>
          <a:p>
            <a:pPr indent="0" lvl="0" marL="342900" rtl="0" algn="l">
              <a:lnSpc>
                <a:spcPct val="90000"/>
              </a:lnSpc>
              <a:spcBef>
                <a:spcPts val="1000"/>
              </a:spcBef>
              <a:spcAft>
                <a:spcPts val="0"/>
              </a:spcAft>
              <a:buNone/>
            </a:pPr>
            <a:r>
              <a:t/>
            </a:r>
            <a:endParaRPr sz="2300"/>
          </a:p>
          <a:p>
            <a:pPr indent="-251460" lvl="0" marL="342900" rtl="0" algn="l">
              <a:lnSpc>
                <a:spcPct val="90000"/>
              </a:lnSpc>
              <a:spcBef>
                <a:spcPts val="1000"/>
              </a:spcBef>
              <a:spcAft>
                <a:spcPts val="0"/>
              </a:spcAft>
              <a:buSzPts val="1440"/>
              <a:buNone/>
            </a:pPr>
            <a:r>
              <a:t/>
            </a:r>
            <a:endParaRPr sz="2300"/>
          </a:p>
        </p:txBody>
      </p:sp>
      <p:grpSp>
        <p:nvGrpSpPr>
          <p:cNvPr id="398" name="Google Shape;398;p16"/>
          <p:cNvGrpSpPr/>
          <p:nvPr/>
        </p:nvGrpSpPr>
        <p:grpSpPr>
          <a:xfrm>
            <a:off x="3526190" y="2522883"/>
            <a:ext cx="4019576" cy="3880151"/>
            <a:chOff x="82585" y="691"/>
            <a:chExt cx="4019576" cy="3880151"/>
          </a:xfrm>
        </p:grpSpPr>
        <p:sp>
          <p:nvSpPr>
            <p:cNvPr id="399" name="Google Shape;399;p16"/>
            <p:cNvSpPr/>
            <p:nvPr/>
          </p:nvSpPr>
          <p:spPr>
            <a:xfrm>
              <a:off x="1506923" y="691"/>
              <a:ext cx="1170900" cy="1170900"/>
            </a:xfrm>
            <a:prstGeom prst="ellipse">
              <a:avLst/>
            </a:prstGeom>
            <a:solidFill>
              <a:schemeClr val="lt1"/>
            </a:solidFill>
            <a:ln cap="rnd" cmpd="sng" w="19050">
              <a:solidFill>
                <a:srgbClr val="81A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6"/>
            <p:cNvSpPr txBox="1"/>
            <p:nvPr/>
          </p:nvSpPr>
          <p:spPr>
            <a:xfrm>
              <a:off x="1678383" y="172151"/>
              <a:ext cx="828000" cy="828000"/>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Trebuchet MS"/>
                <a:buNone/>
              </a:pPr>
              <a:r>
                <a:rPr lang="en-US" sz="1600">
                  <a:solidFill>
                    <a:srgbClr val="888888"/>
                  </a:solidFill>
                  <a:latin typeface="Trebuchet MS"/>
                  <a:ea typeface="Trebuchet MS"/>
                  <a:cs typeface="Trebuchet MS"/>
                  <a:sym typeface="Trebuchet MS"/>
                </a:rPr>
                <a:t>NPO Leads</a:t>
              </a:r>
              <a:endParaRPr sz="900">
                <a:solidFill>
                  <a:srgbClr val="888888"/>
                </a:solidFill>
              </a:endParaRPr>
            </a:p>
          </p:txBody>
        </p:sp>
        <p:sp>
          <p:nvSpPr>
            <p:cNvPr id="401" name="Google Shape;401;p16"/>
            <p:cNvSpPr/>
            <p:nvPr/>
          </p:nvSpPr>
          <p:spPr>
            <a:xfrm rot="2158731">
              <a:off x="2641116" y="900704"/>
              <a:ext cx="312518" cy="395207"/>
            </a:xfrm>
            <a:prstGeom prst="rightArrow">
              <a:avLst>
                <a:gd fmla="val 60000" name="adj1"/>
                <a:gd fmla="val 50000" name="adj2"/>
              </a:avLst>
            </a:prstGeom>
            <a:solidFill>
              <a:srgbClr val="C5D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6"/>
            <p:cNvSpPr txBox="1"/>
            <p:nvPr/>
          </p:nvSpPr>
          <p:spPr>
            <a:xfrm rot="2161296">
              <a:off x="2649901" y="952202"/>
              <a:ext cx="218844" cy="23708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Trebuchet MS"/>
                <a:buNone/>
              </a:pPr>
              <a:r>
                <a:t/>
              </a:r>
              <a:endParaRPr b="0" i="0" sz="1700" u="none" cap="none" strike="noStrike">
                <a:solidFill>
                  <a:schemeClr val="lt1"/>
                </a:solidFill>
                <a:latin typeface="Trebuchet MS"/>
                <a:ea typeface="Trebuchet MS"/>
                <a:cs typeface="Trebuchet MS"/>
                <a:sym typeface="Trebuchet MS"/>
              </a:endParaRPr>
            </a:p>
          </p:txBody>
        </p:sp>
        <p:sp>
          <p:nvSpPr>
            <p:cNvPr id="403" name="Google Shape;403;p16"/>
            <p:cNvSpPr/>
            <p:nvPr/>
          </p:nvSpPr>
          <p:spPr>
            <a:xfrm>
              <a:off x="2931261" y="1035533"/>
              <a:ext cx="1170900" cy="1170900"/>
            </a:xfrm>
            <a:prstGeom prst="ellipse">
              <a:avLst/>
            </a:prstGeom>
            <a:solidFill>
              <a:schemeClr val="lt1"/>
            </a:solidFill>
            <a:ln cap="rnd" cmpd="sng" w="19050">
              <a:solidFill>
                <a:srgbClr val="81A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888888"/>
                  </a:solidFill>
                </a:rPr>
                <a:t>Programme Leads</a:t>
              </a:r>
              <a:endParaRPr>
                <a:solidFill>
                  <a:srgbClr val="888888"/>
                </a:solidFill>
              </a:endParaRPr>
            </a:p>
          </p:txBody>
        </p:sp>
        <p:sp>
          <p:nvSpPr>
            <p:cNvPr id="404" name="Google Shape;404;p16"/>
            <p:cNvSpPr/>
            <p:nvPr/>
          </p:nvSpPr>
          <p:spPr>
            <a:xfrm rot="6480014">
              <a:off x="3091020" y="2252121"/>
              <a:ext cx="312600" cy="395233"/>
            </a:xfrm>
            <a:prstGeom prst="rightArrow">
              <a:avLst>
                <a:gd fmla="val 60000" name="adj1"/>
                <a:gd fmla="val 50000" name="adj2"/>
              </a:avLst>
            </a:prstGeom>
            <a:solidFill>
              <a:srgbClr val="C5D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6"/>
            <p:cNvSpPr txBox="1"/>
            <p:nvPr/>
          </p:nvSpPr>
          <p:spPr>
            <a:xfrm rot="-4322215">
              <a:off x="3152427" y="2286460"/>
              <a:ext cx="218869" cy="23717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Trebuchet MS"/>
                <a:buNone/>
              </a:pPr>
              <a:r>
                <a:t/>
              </a:r>
              <a:endParaRPr b="0" i="0" sz="1700" u="none" cap="none" strike="noStrike">
                <a:solidFill>
                  <a:schemeClr val="lt1"/>
                </a:solidFill>
                <a:latin typeface="Trebuchet MS"/>
                <a:ea typeface="Trebuchet MS"/>
                <a:cs typeface="Trebuchet MS"/>
                <a:sym typeface="Trebuchet MS"/>
              </a:endParaRPr>
            </a:p>
          </p:txBody>
        </p:sp>
        <p:sp>
          <p:nvSpPr>
            <p:cNvPr id="406" name="Google Shape;406;p16"/>
            <p:cNvSpPr/>
            <p:nvPr/>
          </p:nvSpPr>
          <p:spPr>
            <a:xfrm>
              <a:off x="2387212" y="2709942"/>
              <a:ext cx="1170900" cy="1170900"/>
            </a:xfrm>
            <a:prstGeom prst="ellipse">
              <a:avLst/>
            </a:prstGeom>
            <a:solidFill>
              <a:schemeClr val="lt1"/>
            </a:solidFill>
            <a:ln cap="rnd" cmpd="sng" w="19050">
              <a:solidFill>
                <a:srgbClr val="81A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txBox="1"/>
            <p:nvPr/>
          </p:nvSpPr>
          <p:spPr>
            <a:xfrm>
              <a:off x="2558672" y="2881402"/>
              <a:ext cx="828000" cy="828000"/>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Trebuchet MS"/>
                <a:buNone/>
              </a:pPr>
              <a:r>
                <a:rPr lang="en-US" sz="1500">
                  <a:solidFill>
                    <a:srgbClr val="7F7F7F"/>
                  </a:solidFill>
                  <a:latin typeface="Trebuchet MS"/>
                  <a:ea typeface="Trebuchet MS"/>
                  <a:cs typeface="Trebuchet MS"/>
                  <a:sym typeface="Trebuchet MS"/>
                </a:rPr>
                <a:t>Training Mentors</a:t>
              </a:r>
              <a:endParaRPr sz="1200">
                <a:solidFill>
                  <a:srgbClr val="7F7F7F"/>
                </a:solidFill>
              </a:endParaRPr>
            </a:p>
          </p:txBody>
        </p:sp>
        <p:sp>
          <p:nvSpPr>
            <p:cNvPr id="408" name="Google Shape;408;p16"/>
            <p:cNvSpPr/>
            <p:nvPr/>
          </p:nvSpPr>
          <p:spPr>
            <a:xfrm rot="10800000">
              <a:off x="1944861" y="3097816"/>
              <a:ext cx="312600" cy="395100"/>
            </a:xfrm>
            <a:prstGeom prst="rightArrow">
              <a:avLst>
                <a:gd fmla="val 60000" name="adj1"/>
                <a:gd fmla="val 50000" name="adj2"/>
              </a:avLst>
            </a:prstGeom>
            <a:solidFill>
              <a:srgbClr val="C5D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6"/>
            <p:cNvSpPr txBox="1"/>
            <p:nvPr/>
          </p:nvSpPr>
          <p:spPr>
            <a:xfrm>
              <a:off x="2038655" y="3176800"/>
              <a:ext cx="218700" cy="2370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Trebuchet MS"/>
                <a:buNone/>
              </a:pPr>
              <a:r>
                <a:t/>
              </a:r>
              <a:endParaRPr b="0" i="0" sz="1700" u="none" cap="none" strike="noStrike">
                <a:solidFill>
                  <a:schemeClr val="lt1"/>
                </a:solidFill>
                <a:latin typeface="Trebuchet MS"/>
                <a:ea typeface="Trebuchet MS"/>
                <a:cs typeface="Trebuchet MS"/>
                <a:sym typeface="Trebuchet MS"/>
              </a:endParaRPr>
            </a:p>
          </p:txBody>
        </p:sp>
        <p:sp>
          <p:nvSpPr>
            <p:cNvPr id="410" name="Google Shape;410;p16"/>
            <p:cNvSpPr/>
            <p:nvPr/>
          </p:nvSpPr>
          <p:spPr>
            <a:xfrm>
              <a:off x="626634" y="2709942"/>
              <a:ext cx="1170900" cy="1170900"/>
            </a:xfrm>
            <a:prstGeom prst="ellipse">
              <a:avLst/>
            </a:prstGeom>
            <a:solidFill>
              <a:schemeClr val="lt1"/>
            </a:solidFill>
            <a:ln cap="rnd" cmpd="sng" w="19050">
              <a:solidFill>
                <a:srgbClr val="81A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6"/>
            <p:cNvSpPr txBox="1"/>
            <p:nvPr/>
          </p:nvSpPr>
          <p:spPr>
            <a:xfrm>
              <a:off x="659395" y="2981839"/>
              <a:ext cx="1077900" cy="828000"/>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Trebuchet MS"/>
                <a:buNone/>
              </a:pPr>
              <a:r>
                <a:rPr lang="en-US">
                  <a:solidFill>
                    <a:srgbClr val="888888"/>
                  </a:solidFill>
                  <a:latin typeface="Trebuchet MS"/>
                  <a:ea typeface="Trebuchet MS"/>
                  <a:cs typeface="Trebuchet MS"/>
                  <a:sym typeface="Trebuchet MS"/>
                </a:rPr>
                <a:t>ECD Practitioners</a:t>
              </a:r>
              <a:br>
                <a:rPr b="0" i="0" lang="en-US" sz="2100" u="none" cap="none" strike="noStrike">
                  <a:solidFill>
                    <a:schemeClr val="lt1"/>
                  </a:solidFill>
                  <a:latin typeface="Trebuchet MS"/>
                  <a:ea typeface="Trebuchet MS"/>
                  <a:cs typeface="Trebuchet MS"/>
                  <a:sym typeface="Trebuchet MS"/>
                </a:rPr>
              </a:br>
              <a:endParaRPr/>
            </a:p>
          </p:txBody>
        </p:sp>
        <p:sp>
          <p:nvSpPr>
            <p:cNvPr id="412" name="Google Shape;412;p16"/>
            <p:cNvSpPr/>
            <p:nvPr/>
          </p:nvSpPr>
          <p:spPr>
            <a:xfrm rot="-6480014">
              <a:off x="786489" y="2268930"/>
              <a:ext cx="312600" cy="395233"/>
            </a:xfrm>
            <a:prstGeom prst="rightArrow">
              <a:avLst>
                <a:gd fmla="val 60000" name="adj1"/>
                <a:gd fmla="val 50000" name="adj2"/>
              </a:avLst>
            </a:prstGeom>
            <a:solidFill>
              <a:srgbClr val="C5D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txBox="1"/>
            <p:nvPr/>
          </p:nvSpPr>
          <p:spPr>
            <a:xfrm rot="4322215">
              <a:off x="847684" y="2392575"/>
              <a:ext cx="218869" cy="23717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Trebuchet MS"/>
                <a:buNone/>
              </a:pPr>
              <a:r>
                <a:t/>
              </a:r>
              <a:endParaRPr b="0" i="0" sz="1700" u="none" cap="none" strike="noStrike">
                <a:solidFill>
                  <a:schemeClr val="lt1"/>
                </a:solidFill>
                <a:latin typeface="Trebuchet MS"/>
                <a:ea typeface="Trebuchet MS"/>
                <a:cs typeface="Trebuchet MS"/>
                <a:sym typeface="Trebuchet MS"/>
              </a:endParaRPr>
            </a:p>
          </p:txBody>
        </p:sp>
        <p:sp>
          <p:nvSpPr>
            <p:cNvPr id="414" name="Google Shape;414;p16"/>
            <p:cNvSpPr/>
            <p:nvPr/>
          </p:nvSpPr>
          <p:spPr>
            <a:xfrm>
              <a:off x="82585" y="1035533"/>
              <a:ext cx="1170900" cy="1170900"/>
            </a:xfrm>
            <a:prstGeom prst="ellipse">
              <a:avLst/>
            </a:prstGeom>
            <a:solidFill>
              <a:schemeClr val="lt1"/>
            </a:solidFill>
            <a:ln cap="rnd" cmpd="sng" w="19050">
              <a:solidFill>
                <a:srgbClr val="81AF1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6"/>
            <p:cNvSpPr txBox="1"/>
            <p:nvPr/>
          </p:nvSpPr>
          <p:spPr>
            <a:xfrm>
              <a:off x="254045" y="1206993"/>
              <a:ext cx="828000" cy="828000"/>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2100"/>
                <a:buFont typeface="Trebuchet MS"/>
                <a:buNone/>
              </a:pPr>
              <a:r>
                <a:rPr lang="en-US" sz="1600">
                  <a:solidFill>
                    <a:srgbClr val="888888"/>
                  </a:solidFill>
                  <a:latin typeface="Trebuchet MS"/>
                  <a:ea typeface="Trebuchet MS"/>
                  <a:cs typeface="Trebuchet MS"/>
                  <a:sym typeface="Trebuchet MS"/>
                </a:rPr>
                <a:t>Child</a:t>
              </a:r>
              <a:r>
                <a:rPr lang="en-US" sz="2100">
                  <a:solidFill>
                    <a:schemeClr val="lt1"/>
                  </a:solidFill>
                  <a:latin typeface="Trebuchet MS"/>
                  <a:ea typeface="Trebuchet MS"/>
                  <a:cs typeface="Trebuchet MS"/>
                  <a:sym typeface="Trebuchet MS"/>
                </a:rPr>
                <a:t> </a:t>
              </a:r>
              <a:endParaRPr/>
            </a:p>
          </p:txBody>
        </p:sp>
        <p:sp>
          <p:nvSpPr>
            <p:cNvPr id="416" name="Google Shape;416;p16"/>
            <p:cNvSpPr/>
            <p:nvPr/>
          </p:nvSpPr>
          <p:spPr>
            <a:xfrm rot="-2158731">
              <a:off x="1216718" y="911234"/>
              <a:ext cx="312518" cy="395207"/>
            </a:xfrm>
            <a:prstGeom prst="rightArrow">
              <a:avLst>
                <a:gd fmla="val 60000" name="adj1"/>
                <a:gd fmla="val 50000" name="adj2"/>
              </a:avLst>
            </a:prstGeom>
            <a:solidFill>
              <a:srgbClr val="C5DD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6"/>
            <p:cNvSpPr txBox="1"/>
            <p:nvPr/>
          </p:nvSpPr>
          <p:spPr>
            <a:xfrm rot="-2161296">
              <a:off x="1225707" y="1017631"/>
              <a:ext cx="218844" cy="23708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1700"/>
                <a:buFont typeface="Trebuchet MS"/>
                <a:buNone/>
              </a:pPr>
              <a:r>
                <a:t/>
              </a:r>
              <a:endParaRPr b="0" i="0" sz="1700" u="none" cap="none" strike="noStrike">
                <a:solidFill>
                  <a:schemeClr val="lt1"/>
                </a:solidFill>
                <a:latin typeface="Trebuchet MS"/>
                <a:ea typeface="Trebuchet MS"/>
                <a:cs typeface="Trebuchet MS"/>
                <a:sym typeface="Trebuchet MS"/>
              </a:endParaRPr>
            </a:p>
          </p:txBody>
        </p:sp>
      </p:grpSp>
      <p:sp>
        <p:nvSpPr>
          <p:cNvPr id="418" name="Google Shape;418;p16"/>
          <p:cNvSpPr/>
          <p:nvPr/>
        </p:nvSpPr>
        <p:spPr>
          <a:xfrm rot="2180754">
            <a:off x="4278385" y="2619452"/>
            <a:ext cx="4015128" cy="1909940"/>
          </a:xfrm>
          <a:prstGeom prst="donut">
            <a:avLst>
              <a:gd fmla="val 5624" name="adj"/>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pic>
        <p:nvPicPr>
          <p:cNvPr id="419" name="Google Shape;419;p16"/>
          <p:cNvPicPr preferRelativeResize="0"/>
          <p:nvPr/>
        </p:nvPicPr>
        <p:blipFill rotWithShape="1">
          <a:blip r:embed="rId3">
            <a:alphaModFix/>
          </a:blip>
          <a:srcRect b="0" l="0" r="0" t="0"/>
          <a:stretch/>
        </p:blipFill>
        <p:spPr>
          <a:xfrm>
            <a:off x="10604250" y="57487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6" name="Google Shape;166;p3"/>
          <p:cNvSpPr txBox="1"/>
          <p:nvPr/>
        </p:nvSpPr>
        <p:spPr>
          <a:xfrm>
            <a:off x="109150" y="496400"/>
            <a:ext cx="10205700" cy="5593200"/>
          </a:xfrm>
          <a:prstGeom prst="rect">
            <a:avLst/>
          </a:prstGeom>
          <a:noFill/>
          <a:ln>
            <a:noFill/>
          </a:ln>
        </p:spPr>
        <p:txBody>
          <a:bodyPr anchorCtr="0" anchor="t" bIns="91425" lIns="91425" spcFirstLastPara="1" rIns="91425" wrap="square" tIns="91425">
            <a:spAutoFit/>
          </a:bodyPr>
          <a:lstStyle/>
          <a:p>
            <a:pPr indent="-354330" lvl="0" marL="457200" marR="0" rtl="0" algn="l">
              <a:lnSpc>
                <a:spcPct val="115000"/>
              </a:lnSpc>
              <a:spcBef>
                <a:spcPts val="1000"/>
              </a:spcBef>
              <a:spcAft>
                <a:spcPts val="0"/>
              </a:spcAft>
              <a:buClr>
                <a:schemeClr val="accent1"/>
              </a:buClr>
              <a:buSzPts val="1980"/>
              <a:buFont typeface="Trebuchet MS"/>
              <a:buChar char="●"/>
            </a:pPr>
            <a:r>
              <a:rPr lang="en-US" sz="1980">
                <a:solidFill>
                  <a:schemeClr val="accent1"/>
                </a:solidFill>
                <a:latin typeface="Trebuchet MS"/>
                <a:ea typeface="Trebuchet MS"/>
                <a:cs typeface="Trebuchet MS"/>
                <a:sym typeface="Trebuchet MS"/>
              </a:rPr>
              <a:t>F</a:t>
            </a:r>
            <a:r>
              <a:rPr i="0" lang="en-US" sz="1980" u="none" cap="none" strike="noStrike">
                <a:solidFill>
                  <a:schemeClr val="accent1"/>
                </a:solidFill>
                <a:latin typeface="Trebuchet MS"/>
                <a:ea typeface="Trebuchet MS"/>
                <a:cs typeface="Trebuchet MS"/>
                <a:sym typeface="Trebuchet MS"/>
              </a:rPr>
              <a:t>irst OMT/HCI workshop Nov 2025: </a:t>
            </a:r>
            <a:endParaRPr i="0" sz="1980" u="none" cap="none" strike="noStrike">
              <a:solidFill>
                <a:schemeClr val="accent1"/>
              </a:solidFill>
              <a:latin typeface="Trebuchet MS"/>
              <a:ea typeface="Trebuchet MS"/>
              <a:cs typeface="Trebuchet MS"/>
              <a:sym typeface="Trebuchet MS"/>
            </a:endParaRPr>
          </a:p>
          <a:p>
            <a:pPr indent="0" lvl="0" marL="457200" marR="0" rtl="0" algn="l">
              <a:lnSpc>
                <a:spcPct val="115000"/>
              </a:lnSpc>
              <a:spcBef>
                <a:spcPts val="1000"/>
              </a:spcBef>
              <a:spcAft>
                <a:spcPts val="0"/>
              </a:spcAft>
              <a:buClr>
                <a:schemeClr val="dk1"/>
              </a:buClr>
              <a:buSzPts val="1979"/>
              <a:buFont typeface="Calibri"/>
              <a:buNone/>
            </a:pPr>
            <a:r>
              <a:rPr b="1" i="0" lang="en-US" sz="1980" u="none" cap="none" strike="noStrike">
                <a:solidFill>
                  <a:schemeClr val="dk2"/>
                </a:solidFill>
                <a:latin typeface="Trebuchet MS"/>
                <a:ea typeface="Trebuchet MS"/>
                <a:cs typeface="Trebuchet MS"/>
                <a:sym typeface="Trebuchet MS"/>
              </a:rPr>
              <a:t>Facilitated session 1:</a:t>
            </a:r>
            <a:r>
              <a:rPr i="0" lang="en-US" sz="1980" u="none" cap="none" strike="noStrike">
                <a:solidFill>
                  <a:schemeClr val="accent1"/>
                </a:solidFill>
                <a:latin typeface="Trebuchet MS"/>
                <a:ea typeface="Trebuchet MS"/>
                <a:cs typeface="Trebuchet MS"/>
                <a:sym typeface="Trebuchet MS"/>
              </a:rPr>
              <a:t> </a:t>
            </a:r>
            <a:r>
              <a:rPr i="1" lang="en-US" sz="1980" u="none" cap="none" strike="noStrike">
                <a:solidFill>
                  <a:schemeClr val="accent1"/>
                </a:solidFill>
                <a:latin typeface="Trebuchet MS"/>
                <a:ea typeface="Trebuchet MS"/>
                <a:cs typeface="Trebuchet MS"/>
                <a:sym typeface="Trebuchet MS"/>
              </a:rPr>
              <a:t>What should we be focussed on as a collective to maximise our impact</a:t>
            </a:r>
            <a:endParaRPr i="1" sz="1980" u="none" cap="none" strike="noStrike">
              <a:solidFill>
                <a:schemeClr val="accent1"/>
              </a:solidFill>
              <a:latin typeface="Trebuchet MS"/>
              <a:ea typeface="Trebuchet MS"/>
              <a:cs typeface="Trebuchet MS"/>
              <a:sym typeface="Trebuchet MS"/>
            </a:endParaRPr>
          </a:p>
          <a:p>
            <a:pPr indent="-354330" lvl="0" marL="457200" marR="0" rtl="0" algn="l">
              <a:lnSpc>
                <a:spcPct val="115000"/>
              </a:lnSpc>
              <a:spcBef>
                <a:spcPts val="1000"/>
              </a:spcBef>
              <a:spcAft>
                <a:spcPts val="0"/>
              </a:spcAft>
              <a:buClr>
                <a:schemeClr val="accent1"/>
              </a:buClr>
              <a:buSzPts val="1980"/>
              <a:buFont typeface="Calibri"/>
              <a:buChar char="●"/>
            </a:pPr>
            <a:r>
              <a:rPr b="1" i="0" lang="en-US" sz="1980" u="none" cap="none" strike="noStrike">
                <a:solidFill>
                  <a:schemeClr val="dk2"/>
                </a:solidFill>
                <a:latin typeface="Trebuchet MS"/>
                <a:ea typeface="Trebuchet MS"/>
                <a:cs typeface="Trebuchet MS"/>
                <a:sym typeface="Trebuchet MS"/>
              </a:rPr>
              <a:t>Facilitated Session 2:</a:t>
            </a:r>
            <a:r>
              <a:rPr i="0" lang="en-US" sz="1980" u="none" cap="none" strike="noStrike">
                <a:solidFill>
                  <a:schemeClr val="accent1"/>
                </a:solidFill>
                <a:latin typeface="Trebuchet MS"/>
                <a:ea typeface="Trebuchet MS"/>
                <a:cs typeface="Trebuchet MS"/>
                <a:sym typeface="Trebuchet MS"/>
              </a:rPr>
              <a:t> </a:t>
            </a:r>
            <a:r>
              <a:rPr i="1" lang="en-US" sz="1980" u="none" cap="none" strike="noStrike">
                <a:solidFill>
                  <a:schemeClr val="accent1"/>
                </a:solidFill>
                <a:latin typeface="Trebuchet MS"/>
                <a:ea typeface="Trebuchet MS"/>
                <a:cs typeface="Trebuchet MS"/>
                <a:sym typeface="Trebuchet MS"/>
              </a:rPr>
              <a:t>Community contracting - How to facilitate learning and sharing in our community </a:t>
            </a:r>
            <a:endParaRPr i="1" sz="1980" u="none" cap="none" strike="noStrike">
              <a:solidFill>
                <a:schemeClr val="accent1"/>
              </a:solidFill>
              <a:latin typeface="Trebuchet MS"/>
              <a:ea typeface="Trebuchet MS"/>
              <a:cs typeface="Trebuchet MS"/>
              <a:sym typeface="Trebuchet MS"/>
            </a:endParaRPr>
          </a:p>
          <a:p>
            <a:pPr indent="-354330" lvl="0" marL="457200" marR="0" rtl="0" algn="l">
              <a:lnSpc>
                <a:spcPct val="115000"/>
              </a:lnSpc>
              <a:spcBef>
                <a:spcPts val="1000"/>
              </a:spcBef>
              <a:spcAft>
                <a:spcPts val="0"/>
              </a:spcAft>
              <a:buClr>
                <a:schemeClr val="accent1"/>
              </a:buClr>
              <a:buSzPts val="1980"/>
              <a:buFont typeface="Calibri"/>
              <a:buChar char="●"/>
            </a:pPr>
            <a:r>
              <a:rPr b="1" i="0" lang="en-US" sz="1980" u="none" cap="none" strike="noStrike">
                <a:solidFill>
                  <a:schemeClr val="dk2"/>
                </a:solidFill>
                <a:latin typeface="Trebuchet MS"/>
                <a:ea typeface="Trebuchet MS"/>
                <a:cs typeface="Trebuchet MS"/>
                <a:sym typeface="Trebuchet MS"/>
              </a:rPr>
              <a:t>Facilitated session 3: </a:t>
            </a:r>
            <a:r>
              <a:rPr i="1" lang="en-US" sz="1980" u="none" cap="none" strike="noStrike">
                <a:solidFill>
                  <a:schemeClr val="accent1"/>
                </a:solidFill>
                <a:latin typeface="Trebuchet MS"/>
                <a:ea typeface="Trebuchet MS"/>
                <a:cs typeface="Trebuchet MS"/>
                <a:sym typeface="Trebuchet MS"/>
              </a:rPr>
              <a:t>What are the inhibitors &amp; enablers to the collective action? What support may be required? </a:t>
            </a:r>
            <a:endParaRPr i="1" sz="1980" u="none" cap="none" strike="noStrike">
              <a:solidFill>
                <a:schemeClr val="accent1"/>
              </a:solidFill>
              <a:latin typeface="Trebuchet MS"/>
              <a:ea typeface="Trebuchet MS"/>
              <a:cs typeface="Trebuchet MS"/>
              <a:sym typeface="Trebuchet MS"/>
            </a:endParaRPr>
          </a:p>
          <a:p>
            <a:pPr indent="-354330" lvl="0" marL="457200" marR="0" rtl="0" algn="l">
              <a:lnSpc>
                <a:spcPct val="115000"/>
              </a:lnSpc>
              <a:spcBef>
                <a:spcPts val="1000"/>
              </a:spcBef>
              <a:spcAft>
                <a:spcPts val="0"/>
              </a:spcAft>
              <a:buClr>
                <a:schemeClr val="accent1"/>
              </a:buClr>
              <a:buSzPts val="1980"/>
              <a:buFont typeface="Trebuchet MS"/>
              <a:buChar char="●"/>
            </a:pPr>
            <a:r>
              <a:rPr i="0" lang="en-US" sz="1980" u="none" cap="none" strike="noStrike">
                <a:solidFill>
                  <a:schemeClr val="accent1"/>
                </a:solidFill>
                <a:latin typeface="Trebuchet MS"/>
                <a:ea typeface="Trebuchet MS"/>
                <a:cs typeface="Trebuchet MS"/>
                <a:sym typeface="Trebuchet MS"/>
              </a:rPr>
              <a:t>fruitful working group activities between </a:t>
            </a:r>
            <a:r>
              <a:rPr b="1" i="0" lang="en-US" sz="1980" u="none" cap="none" strike="noStrike">
                <a:solidFill>
                  <a:schemeClr val="dk2"/>
                </a:solidFill>
                <a:latin typeface="Trebuchet MS"/>
                <a:ea typeface="Trebuchet MS"/>
                <a:cs typeface="Trebuchet MS"/>
                <a:sym typeface="Trebuchet MS"/>
              </a:rPr>
              <a:t>Zero2Five, THANDA and LETCEE</a:t>
            </a:r>
            <a:endParaRPr b="1" i="0" sz="1980" u="none" cap="none" strike="noStrike">
              <a:solidFill>
                <a:schemeClr val="dk2"/>
              </a:solidFill>
              <a:latin typeface="Trebuchet MS"/>
              <a:ea typeface="Trebuchet MS"/>
              <a:cs typeface="Trebuchet MS"/>
              <a:sym typeface="Trebuchet MS"/>
            </a:endParaRPr>
          </a:p>
          <a:p>
            <a:pPr indent="-354330" lvl="0" marL="457200" marR="0" rtl="0" algn="l">
              <a:lnSpc>
                <a:spcPct val="115000"/>
              </a:lnSpc>
              <a:spcBef>
                <a:spcPts val="1000"/>
              </a:spcBef>
              <a:spcAft>
                <a:spcPts val="0"/>
              </a:spcAft>
              <a:buClr>
                <a:schemeClr val="accent1"/>
              </a:buClr>
              <a:buSzPts val="1980"/>
              <a:buFont typeface="Trebuchet MS"/>
              <a:buChar char="●"/>
            </a:pPr>
            <a:r>
              <a:rPr b="1" i="0" lang="en-US" sz="1980" u="none" cap="none" strike="noStrike">
                <a:solidFill>
                  <a:schemeClr val="dk2"/>
                </a:solidFill>
                <a:latin typeface="Trebuchet MS"/>
                <a:ea typeface="Trebuchet MS"/>
                <a:cs typeface="Trebuchet MS"/>
                <a:sym typeface="Trebuchet MS"/>
              </a:rPr>
              <a:t>KwaZulu-Natal</a:t>
            </a:r>
            <a:r>
              <a:rPr b="1" lang="en-US" sz="1980">
                <a:solidFill>
                  <a:schemeClr val="dk2"/>
                </a:solidFill>
                <a:latin typeface="Trebuchet MS"/>
                <a:ea typeface="Trebuchet MS"/>
                <a:cs typeface="Trebuchet MS"/>
                <a:sym typeface="Trebuchet MS"/>
              </a:rPr>
              <a:t>:</a:t>
            </a:r>
            <a:r>
              <a:rPr lang="en-US" sz="1980">
                <a:solidFill>
                  <a:schemeClr val="accent1"/>
                </a:solidFill>
                <a:latin typeface="Trebuchet MS"/>
                <a:ea typeface="Trebuchet MS"/>
                <a:cs typeface="Trebuchet MS"/>
                <a:sym typeface="Trebuchet MS"/>
              </a:rPr>
              <a:t> great province for such pilot</a:t>
            </a:r>
            <a:endParaRPr i="0" sz="1980" u="none" cap="none" strike="noStrike">
              <a:solidFill>
                <a:schemeClr val="accent1"/>
              </a:solidFill>
              <a:latin typeface="Trebuchet MS"/>
              <a:ea typeface="Trebuchet MS"/>
              <a:cs typeface="Trebuchet MS"/>
              <a:sym typeface="Trebuchet MS"/>
            </a:endParaRPr>
          </a:p>
          <a:p>
            <a:pPr indent="-354330" lvl="0" marL="457200" marR="0" rtl="0" algn="l">
              <a:lnSpc>
                <a:spcPct val="115000"/>
              </a:lnSpc>
              <a:spcBef>
                <a:spcPts val="1000"/>
              </a:spcBef>
              <a:spcAft>
                <a:spcPts val="0"/>
              </a:spcAft>
              <a:buClr>
                <a:schemeClr val="accent1"/>
              </a:buClr>
              <a:buSzPts val="1980"/>
              <a:buFont typeface="Trebuchet MS"/>
              <a:buChar char="●"/>
            </a:pPr>
            <a:r>
              <a:rPr i="0" lang="en-US" sz="1980" u="none" cap="none" strike="noStrike">
                <a:solidFill>
                  <a:schemeClr val="accent1"/>
                </a:solidFill>
                <a:latin typeface="Trebuchet MS"/>
                <a:ea typeface="Trebuchet MS"/>
                <a:cs typeface="Trebuchet MS"/>
                <a:sym typeface="Trebuchet MS"/>
              </a:rPr>
              <a:t>invited  </a:t>
            </a:r>
            <a:r>
              <a:rPr b="1" i="0" lang="en-US" sz="1980" u="none" cap="none" strike="noStrike">
                <a:solidFill>
                  <a:schemeClr val="dk2"/>
                </a:solidFill>
                <a:latin typeface="Trebuchet MS"/>
                <a:ea typeface="Trebuchet MS"/>
                <a:cs typeface="Trebuchet MS"/>
                <a:sym typeface="Trebuchet MS"/>
              </a:rPr>
              <a:t>Lulamaphiko</a:t>
            </a:r>
            <a:r>
              <a:rPr b="1" i="0" lang="en-US" sz="1980" u="none" cap="none" strike="noStrike">
                <a:solidFill>
                  <a:schemeClr val="accent1"/>
                </a:solidFill>
                <a:latin typeface="Trebuchet MS"/>
                <a:ea typeface="Trebuchet MS"/>
                <a:cs typeface="Trebuchet MS"/>
                <a:sym typeface="Trebuchet MS"/>
              </a:rPr>
              <a:t>, </a:t>
            </a:r>
            <a:r>
              <a:rPr b="1" i="0" lang="en-US" sz="1980" u="none" cap="none" strike="noStrike">
                <a:solidFill>
                  <a:schemeClr val="dk2"/>
                </a:solidFill>
                <a:latin typeface="Trebuchet MS"/>
                <a:ea typeface="Trebuchet MS"/>
                <a:cs typeface="Trebuchet MS"/>
                <a:sym typeface="Trebuchet MS"/>
              </a:rPr>
              <a:t>Singakwenza</a:t>
            </a:r>
            <a:r>
              <a:rPr i="0" lang="en-US" sz="1980" u="none" cap="none" strike="noStrike">
                <a:solidFill>
                  <a:schemeClr val="accent1"/>
                </a:solidFill>
                <a:latin typeface="Trebuchet MS"/>
                <a:ea typeface="Trebuchet MS"/>
                <a:cs typeface="Trebuchet MS"/>
                <a:sym typeface="Trebuchet MS"/>
              </a:rPr>
              <a:t> and </a:t>
            </a:r>
            <a:r>
              <a:rPr b="1" i="0" lang="en-US" sz="1980" u="none" cap="none" strike="noStrike">
                <a:solidFill>
                  <a:schemeClr val="dk2"/>
                </a:solidFill>
                <a:latin typeface="Trebuchet MS"/>
                <a:ea typeface="Trebuchet MS"/>
                <a:cs typeface="Trebuchet MS"/>
                <a:sym typeface="Trebuchet MS"/>
              </a:rPr>
              <a:t>Midlands Community College</a:t>
            </a:r>
            <a:r>
              <a:rPr i="0" lang="en-US" sz="1980" u="none" cap="none" strike="noStrike">
                <a:solidFill>
                  <a:schemeClr val="accent1"/>
                </a:solidFill>
                <a:latin typeface="Trebuchet MS"/>
                <a:ea typeface="Trebuchet MS"/>
                <a:cs typeface="Trebuchet MS"/>
                <a:sym typeface="Trebuchet MS"/>
              </a:rPr>
              <a:t> to join</a:t>
            </a:r>
            <a:endParaRPr i="0" sz="1980" u="none" cap="none" strike="noStrike">
              <a:solidFill>
                <a:schemeClr val="accent1"/>
              </a:solidFill>
              <a:latin typeface="Trebuchet MS"/>
              <a:ea typeface="Trebuchet MS"/>
              <a:cs typeface="Trebuchet MS"/>
              <a:sym typeface="Trebuchet MS"/>
            </a:endParaRPr>
          </a:p>
          <a:p>
            <a:pPr indent="0" lvl="0" marL="0" marR="0" rtl="0" algn="ctr">
              <a:lnSpc>
                <a:spcPct val="115000"/>
              </a:lnSpc>
              <a:spcBef>
                <a:spcPts val="1000"/>
              </a:spcBef>
              <a:spcAft>
                <a:spcPts val="0"/>
              </a:spcAft>
              <a:buClr>
                <a:schemeClr val="dk1"/>
              </a:buClr>
              <a:buSzPts val="1979"/>
              <a:buFont typeface="Calibri"/>
              <a:buNone/>
            </a:pPr>
            <a:r>
              <a:rPr b="1" i="1" lang="en-US" sz="1980" u="none" cap="none" strike="noStrike">
                <a:solidFill>
                  <a:schemeClr val="accent1"/>
                </a:solidFill>
                <a:latin typeface="Trebuchet MS"/>
                <a:ea typeface="Trebuchet MS"/>
                <a:cs typeface="Trebuchet MS"/>
                <a:sym typeface="Trebuchet MS"/>
              </a:rPr>
              <a:t> </a:t>
            </a:r>
            <a:r>
              <a:rPr b="1" i="1" lang="en-US" sz="1980" u="none" cap="none" strike="noStrike">
                <a:solidFill>
                  <a:schemeClr val="accent1"/>
                </a:solidFill>
                <a:latin typeface="Trebuchet MS"/>
                <a:ea typeface="Trebuchet MS"/>
                <a:cs typeface="Trebuchet MS"/>
                <a:sym typeface="Trebuchet MS"/>
              </a:rPr>
              <a:t>With the main goal of exploring collaborative, ongoing work </a:t>
            </a:r>
            <a:r>
              <a:rPr i="1" lang="en-US" sz="1980" u="none" cap="none" strike="noStrike">
                <a:solidFill>
                  <a:schemeClr val="accent1"/>
                </a:solidFill>
                <a:latin typeface="Trebuchet MS"/>
                <a:ea typeface="Trebuchet MS"/>
                <a:cs typeface="Trebuchet MS"/>
                <a:sym typeface="Trebuchet MS"/>
              </a:rPr>
              <a:t>addressing the complexity of improving early learning outcomes by sharing experiences, challenges, ideas, encouragement, tools and other resources</a:t>
            </a:r>
            <a:endParaRPr i="0" sz="1800" u="none" cap="none" strike="noStrike">
              <a:solidFill>
                <a:schemeClr val="accent1"/>
              </a:solidFill>
              <a:latin typeface="Trebuchet MS"/>
              <a:ea typeface="Trebuchet MS"/>
              <a:cs typeface="Trebuchet MS"/>
              <a:sym typeface="Trebuchet MS"/>
            </a:endParaRPr>
          </a:p>
        </p:txBody>
      </p:sp>
      <p:sp>
        <p:nvSpPr>
          <p:cNvPr id="167" name="Google Shape;167;p3"/>
          <p:cNvSpPr txBox="1"/>
          <p:nvPr/>
        </p:nvSpPr>
        <p:spPr>
          <a:xfrm>
            <a:off x="1216550" y="-180550"/>
            <a:ext cx="8278800" cy="921300"/>
          </a:xfrm>
          <a:prstGeom prst="rect">
            <a:avLst/>
          </a:prstGeom>
          <a:noFill/>
          <a:ln>
            <a:noFill/>
          </a:ln>
        </p:spPr>
        <p:txBody>
          <a:bodyPr anchorCtr="0" anchor="ctr" bIns="0" lIns="91425" spcFirstLastPara="1" rIns="91425" wrap="square" tIns="0">
            <a:noAutofit/>
          </a:bodyPr>
          <a:lstStyle/>
          <a:p>
            <a:pPr indent="0" lvl="0" marL="0" marR="0" rtl="0" algn="l">
              <a:spcBef>
                <a:spcPts val="0"/>
              </a:spcBef>
              <a:spcAft>
                <a:spcPts val="0"/>
              </a:spcAft>
              <a:buClr>
                <a:schemeClr val="dk1"/>
              </a:buClr>
              <a:buSzPts val="3600"/>
              <a:buFont typeface="Calibri"/>
              <a:buNone/>
            </a:pPr>
            <a:r>
              <a:rPr b="1" i="0" lang="en-US" sz="2700" u="none" cap="none" strike="noStrike">
                <a:solidFill>
                  <a:schemeClr val="accent1"/>
                </a:solidFill>
                <a:latin typeface="Trebuchet MS"/>
                <a:ea typeface="Trebuchet MS"/>
                <a:cs typeface="Trebuchet MS"/>
                <a:sym typeface="Trebuchet MS"/>
              </a:rPr>
              <a:t>How it started/ Formation in November 2025</a:t>
            </a:r>
            <a:endParaRPr b="1" i="0" sz="2700" u="none" cap="none" strike="noStrike">
              <a:solidFill>
                <a:schemeClr val="accent1"/>
              </a:solidFill>
              <a:latin typeface="Trebuchet MS"/>
              <a:ea typeface="Trebuchet MS"/>
              <a:cs typeface="Trebuchet MS"/>
              <a:sym typeface="Trebuchet MS"/>
            </a:endParaRPr>
          </a:p>
        </p:txBody>
      </p:sp>
      <p:pic>
        <p:nvPicPr>
          <p:cNvPr id="168" name="Google Shape;168;p3"/>
          <p:cNvPicPr preferRelativeResize="0"/>
          <p:nvPr/>
        </p:nvPicPr>
        <p:blipFill rotWithShape="1">
          <a:blip r:embed="rId3">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f10bfdc800_0_137"/>
          <p:cNvSpPr txBox="1"/>
          <p:nvPr>
            <p:ph type="title"/>
          </p:nvPr>
        </p:nvSpPr>
        <p:spPr>
          <a:xfrm>
            <a:off x="299125" y="339693"/>
            <a:ext cx="9555900" cy="1489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Training &amp; Mentoring structure</a:t>
            </a:r>
            <a:endParaRPr b="1"/>
          </a:p>
        </p:txBody>
      </p:sp>
      <p:sp>
        <p:nvSpPr>
          <p:cNvPr id="425" name="Google Shape;425;g3f10bfdc800_0_137"/>
          <p:cNvSpPr txBox="1"/>
          <p:nvPr>
            <p:ph idx="1" type="body"/>
          </p:nvPr>
        </p:nvSpPr>
        <p:spPr>
          <a:xfrm>
            <a:off x="299125" y="2142400"/>
            <a:ext cx="9749400" cy="3025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2300">
                <a:solidFill>
                  <a:srgbClr val="698D1B"/>
                </a:solidFill>
              </a:rPr>
              <a:t>De</a:t>
            </a:r>
            <a:r>
              <a:rPr lang="en-US" sz="2300">
                <a:solidFill>
                  <a:srgbClr val="698D1B"/>
                </a:solidFill>
              </a:rPr>
              <a:t>sign </a:t>
            </a:r>
            <a:r>
              <a:rPr lang="en-US" sz="2300">
                <a:solidFill>
                  <a:srgbClr val="45818E"/>
                </a:solidFill>
              </a:rPr>
              <a:t>(training, mentoring, content sharing, resource making, check-ins, reminders, feasibility, feedback, accountability, adaptability) was</a:t>
            </a:r>
            <a:r>
              <a:rPr lang="en-US" sz="2300"/>
              <a:t> </a:t>
            </a:r>
            <a:r>
              <a:rPr lang="en-US" sz="2300">
                <a:solidFill>
                  <a:srgbClr val="698D1B"/>
                </a:solidFill>
              </a:rPr>
              <a:t>based on learnings</a:t>
            </a:r>
            <a:r>
              <a:rPr lang="en-US" sz="2300"/>
              <a:t> </a:t>
            </a:r>
            <a:r>
              <a:rPr lang="en-US" sz="2300">
                <a:solidFill>
                  <a:srgbClr val="45818E"/>
                </a:solidFill>
              </a:rPr>
              <a:t>around successful mentoring on the ground. </a:t>
            </a:r>
            <a:endParaRPr sz="2300">
              <a:solidFill>
                <a:srgbClr val="45818E"/>
              </a:solidFill>
            </a:endParaRPr>
          </a:p>
          <a:p>
            <a:pPr indent="0" lvl="0" marL="0" rtl="0" algn="l">
              <a:lnSpc>
                <a:spcPct val="90000"/>
              </a:lnSpc>
              <a:spcBef>
                <a:spcPts val="1000"/>
              </a:spcBef>
              <a:spcAft>
                <a:spcPts val="0"/>
              </a:spcAft>
              <a:buNone/>
            </a:pPr>
            <a:r>
              <a:t/>
            </a:r>
            <a:endParaRPr sz="2300">
              <a:solidFill>
                <a:srgbClr val="45818E"/>
              </a:solidFill>
            </a:endParaRPr>
          </a:p>
          <a:p>
            <a:pPr indent="0" lvl="0" marL="0" rtl="0" algn="l">
              <a:lnSpc>
                <a:spcPct val="90000"/>
              </a:lnSpc>
              <a:spcBef>
                <a:spcPts val="1000"/>
              </a:spcBef>
              <a:spcAft>
                <a:spcPts val="0"/>
              </a:spcAft>
              <a:buNone/>
            </a:pPr>
            <a:r>
              <a:rPr lang="en-US" sz="2300">
                <a:solidFill>
                  <a:srgbClr val="45818E"/>
                </a:solidFill>
              </a:rPr>
              <a:t>Focus was on building </a:t>
            </a:r>
            <a:r>
              <a:rPr b="1" lang="en-US" sz="2300">
                <a:solidFill>
                  <a:schemeClr val="accent1"/>
                </a:solidFill>
              </a:rPr>
              <a:t>trust </a:t>
            </a:r>
            <a:r>
              <a:rPr lang="en-US" sz="2300">
                <a:solidFill>
                  <a:schemeClr val="accent1"/>
                </a:solidFill>
              </a:rPr>
              <a:t>and</a:t>
            </a:r>
            <a:r>
              <a:rPr b="1" lang="en-US" sz="2300">
                <a:solidFill>
                  <a:schemeClr val="accent1"/>
                </a:solidFill>
              </a:rPr>
              <a:t> partnership</a:t>
            </a:r>
            <a:r>
              <a:rPr b="1" lang="en-US" sz="2300">
                <a:solidFill>
                  <a:srgbClr val="45818E"/>
                </a:solidFill>
              </a:rPr>
              <a:t> </a:t>
            </a:r>
            <a:r>
              <a:rPr lang="en-US" sz="2300">
                <a:solidFill>
                  <a:srgbClr val="45818E"/>
                </a:solidFill>
                <a:highlight>
                  <a:srgbClr val="FFFFFF"/>
                </a:highlight>
              </a:rPr>
              <a:t>as practitioners implement new activities — observing practice, giving feedback, and adjusting in real time.</a:t>
            </a:r>
            <a:endParaRPr sz="2300">
              <a:solidFill>
                <a:srgbClr val="45818E"/>
              </a:solidFill>
            </a:endParaRPr>
          </a:p>
        </p:txBody>
      </p:sp>
      <p:pic>
        <p:nvPicPr>
          <p:cNvPr id="426" name="Google Shape;426;g3f10bfdc800_0_137"/>
          <p:cNvPicPr preferRelativeResize="0"/>
          <p:nvPr/>
        </p:nvPicPr>
        <p:blipFill rotWithShape="1">
          <a:blip r:embed="rId3">
            <a:alphaModFix/>
          </a:blip>
          <a:srcRect b="0" l="0" r="0" t="0"/>
          <a:stretch/>
        </p:blipFill>
        <p:spPr>
          <a:xfrm>
            <a:off x="10503825" y="5763108"/>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ebf11ae903_0_109"/>
          <p:cNvSpPr txBox="1"/>
          <p:nvPr>
            <p:ph type="title"/>
          </p:nvPr>
        </p:nvSpPr>
        <p:spPr>
          <a:xfrm>
            <a:off x="6264775" y="818713"/>
            <a:ext cx="2007000" cy="1489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Training </a:t>
            </a:r>
            <a:endParaRPr b="1"/>
          </a:p>
        </p:txBody>
      </p:sp>
      <p:sp>
        <p:nvSpPr>
          <p:cNvPr id="432" name="Google Shape;432;g3ebf11ae903_0_109"/>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3" name="Google Shape;433;g3ebf11ae903_0_109"/>
          <p:cNvSpPr txBox="1"/>
          <p:nvPr>
            <p:ph idx="10" type="dt"/>
          </p:nvPr>
        </p:nvSpPr>
        <p:spPr>
          <a:xfrm>
            <a:off x="10222273" y="6227862"/>
            <a:ext cx="18048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April- June</a:t>
            </a:r>
            <a:r>
              <a:rPr b="1" lang="en-US" sz="1600">
                <a:solidFill>
                  <a:schemeClr val="lt1"/>
                </a:solidFill>
              </a:rPr>
              <a:t> 2026</a:t>
            </a:r>
            <a:endParaRPr/>
          </a:p>
        </p:txBody>
      </p:sp>
      <p:pic>
        <p:nvPicPr>
          <p:cNvPr id="434" name="Google Shape;434;g3ebf11ae903_0_109"/>
          <p:cNvPicPr preferRelativeResize="0"/>
          <p:nvPr/>
        </p:nvPicPr>
        <p:blipFill rotWithShape="1">
          <a:blip r:embed="rId3">
            <a:alphaModFix/>
          </a:blip>
          <a:srcRect b="0" l="0" r="6942" t="22768"/>
          <a:stretch/>
        </p:blipFill>
        <p:spPr>
          <a:xfrm>
            <a:off x="278550" y="279850"/>
            <a:ext cx="5492250" cy="2563925"/>
          </a:xfrm>
          <a:prstGeom prst="rect">
            <a:avLst/>
          </a:prstGeom>
          <a:noFill/>
          <a:ln>
            <a:noFill/>
          </a:ln>
        </p:spPr>
      </p:pic>
      <p:sp>
        <p:nvSpPr>
          <p:cNvPr id="435" name="Google Shape;435;g3ebf11ae903_0_109"/>
          <p:cNvSpPr txBox="1"/>
          <p:nvPr>
            <p:ph type="title"/>
          </p:nvPr>
        </p:nvSpPr>
        <p:spPr>
          <a:xfrm>
            <a:off x="5945875" y="4300475"/>
            <a:ext cx="2644800" cy="1489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Mentoring </a:t>
            </a:r>
            <a:endParaRPr b="1"/>
          </a:p>
        </p:txBody>
      </p:sp>
      <p:pic>
        <p:nvPicPr>
          <p:cNvPr id="436" name="Google Shape;436;g3ebf11ae903_0_109"/>
          <p:cNvPicPr preferRelativeResize="0"/>
          <p:nvPr/>
        </p:nvPicPr>
        <p:blipFill rotWithShape="1">
          <a:blip r:embed="rId4">
            <a:alphaModFix/>
          </a:blip>
          <a:srcRect b="16671" l="0" r="0" t="3565"/>
          <a:stretch/>
        </p:blipFill>
        <p:spPr>
          <a:xfrm>
            <a:off x="2594125" y="3082525"/>
            <a:ext cx="3176676" cy="3378499"/>
          </a:xfrm>
          <a:prstGeom prst="rect">
            <a:avLst/>
          </a:prstGeom>
          <a:noFill/>
          <a:ln>
            <a:noFill/>
          </a:ln>
        </p:spPr>
      </p:pic>
      <p:sp>
        <p:nvSpPr>
          <p:cNvPr id="437" name="Google Shape;437;g3ebf11ae903_0_109"/>
          <p:cNvSpPr txBox="1"/>
          <p:nvPr>
            <p:ph type="title"/>
          </p:nvPr>
        </p:nvSpPr>
        <p:spPr>
          <a:xfrm>
            <a:off x="6569450" y="2559588"/>
            <a:ext cx="1323300" cy="1489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AND</a:t>
            </a:r>
            <a:endParaRPr b="1"/>
          </a:p>
        </p:txBody>
      </p:sp>
      <p:pic>
        <p:nvPicPr>
          <p:cNvPr id="438" name="Google Shape;438;g3ebf11ae903_0_109"/>
          <p:cNvPicPr preferRelativeResize="0"/>
          <p:nvPr/>
        </p:nvPicPr>
        <p:blipFill rotWithShape="1">
          <a:blip r:embed="rId5">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3f10bfdc800_0_12"/>
          <p:cNvSpPr txBox="1"/>
          <p:nvPr>
            <p:ph type="title"/>
          </p:nvPr>
        </p:nvSpPr>
        <p:spPr>
          <a:xfrm>
            <a:off x="192025" y="501793"/>
            <a:ext cx="9555900" cy="1489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Cross-Organisational Mentoring </a:t>
            </a:r>
            <a:endParaRPr b="1"/>
          </a:p>
        </p:txBody>
      </p:sp>
      <p:sp>
        <p:nvSpPr>
          <p:cNvPr id="444" name="Google Shape;444;g3f10bfdc800_0_12"/>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45" name="Google Shape;445;g3f10bfdc800_0_12"/>
          <p:cNvSpPr txBox="1"/>
          <p:nvPr>
            <p:ph idx="10" type="dt"/>
          </p:nvPr>
        </p:nvSpPr>
        <p:spPr>
          <a:xfrm>
            <a:off x="10386722" y="6204550"/>
            <a:ext cx="16902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June</a:t>
            </a:r>
            <a:r>
              <a:rPr b="1" lang="en-US" sz="1600">
                <a:solidFill>
                  <a:schemeClr val="lt1"/>
                </a:solidFill>
              </a:rPr>
              <a:t> 2026</a:t>
            </a:r>
            <a:endParaRPr/>
          </a:p>
        </p:txBody>
      </p:sp>
      <p:sp>
        <p:nvSpPr>
          <p:cNvPr id="446" name="Google Shape;446;g3f10bfdc800_0_12"/>
          <p:cNvSpPr txBox="1"/>
          <p:nvPr/>
        </p:nvSpPr>
        <p:spPr>
          <a:xfrm>
            <a:off x="311575" y="1346650"/>
            <a:ext cx="9316800" cy="1754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800"/>
              </a:spcAft>
              <a:buNone/>
            </a:pPr>
            <a:r>
              <a:rPr lang="en-US" sz="1700">
                <a:solidFill>
                  <a:schemeClr val="dk1"/>
                </a:solidFill>
                <a:latin typeface="Calibri"/>
                <a:ea typeface="Calibri"/>
                <a:cs typeface="Calibri"/>
                <a:sym typeface="Calibri"/>
              </a:rPr>
              <a:t>“From my observations the relationship between the practitioners and the facilitators came across as one of the most critical factors in achieving the intended results. The Singakwenza team appeared to be very intentional about building and maintaining strong working relationships with the practitioners. Upon arriving at the ECD centres there was no sense of policing or inspection observed, instead they blended in very well and became one with the practitioners, because of this the practitioners felt free to openly discuss gaps and areas where they are still struggling and in need of assistance.”</a:t>
            </a:r>
            <a:endParaRPr sz="2000"/>
          </a:p>
        </p:txBody>
      </p:sp>
      <p:pic>
        <p:nvPicPr>
          <p:cNvPr id="447" name="Google Shape;447;g3f10bfdc800_0_12"/>
          <p:cNvPicPr preferRelativeResize="0"/>
          <p:nvPr/>
        </p:nvPicPr>
        <p:blipFill>
          <a:blip r:embed="rId3">
            <a:alphaModFix/>
          </a:blip>
          <a:stretch>
            <a:fillRect/>
          </a:stretch>
        </p:blipFill>
        <p:spPr>
          <a:xfrm>
            <a:off x="376850" y="3253750"/>
            <a:ext cx="2588886" cy="3451848"/>
          </a:xfrm>
          <a:prstGeom prst="rect">
            <a:avLst/>
          </a:prstGeom>
          <a:noFill/>
          <a:ln>
            <a:noFill/>
          </a:ln>
        </p:spPr>
      </p:pic>
      <p:pic>
        <p:nvPicPr>
          <p:cNvPr id="448" name="Google Shape;448;g3f10bfdc800_0_12"/>
          <p:cNvPicPr preferRelativeResize="0"/>
          <p:nvPr/>
        </p:nvPicPr>
        <p:blipFill>
          <a:blip r:embed="rId4">
            <a:alphaModFix/>
          </a:blip>
          <a:stretch>
            <a:fillRect/>
          </a:stretch>
        </p:blipFill>
        <p:spPr>
          <a:xfrm>
            <a:off x="3283150" y="3320600"/>
            <a:ext cx="3490176" cy="3451850"/>
          </a:xfrm>
          <a:prstGeom prst="rect">
            <a:avLst/>
          </a:prstGeom>
          <a:noFill/>
          <a:ln>
            <a:noFill/>
          </a:ln>
        </p:spPr>
      </p:pic>
      <p:pic>
        <p:nvPicPr>
          <p:cNvPr id="449" name="Google Shape;449;g3f10bfdc800_0_12"/>
          <p:cNvPicPr preferRelativeResize="0"/>
          <p:nvPr/>
        </p:nvPicPr>
        <p:blipFill>
          <a:blip r:embed="rId5">
            <a:alphaModFix/>
          </a:blip>
          <a:stretch>
            <a:fillRect/>
          </a:stretch>
        </p:blipFill>
        <p:spPr>
          <a:xfrm>
            <a:off x="7207725" y="3320600"/>
            <a:ext cx="2345125" cy="3451850"/>
          </a:xfrm>
          <a:prstGeom prst="rect">
            <a:avLst/>
          </a:prstGeom>
          <a:noFill/>
          <a:ln>
            <a:noFill/>
          </a:ln>
        </p:spPr>
      </p:pic>
      <p:pic>
        <p:nvPicPr>
          <p:cNvPr id="450" name="Google Shape;450;g3f10bfdc800_0_12"/>
          <p:cNvPicPr preferRelativeResize="0"/>
          <p:nvPr/>
        </p:nvPicPr>
        <p:blipFill rotWithShape="1">
          <a:blip r:embed="rId6">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17"/>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Monitoring, Evaluation, Research &amp; Learning</a:t>
            </a:r>
            <a:endParaRPr/>
          </a:p>
        </p:txBody>
      </p:sp>
      <p:sp>
        <p:nvSpPr>
          <p:cNvPr id="457" name="Google Shape;457;p17"/>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Monitoring Progress &amp; Impact over 20 weeks</a:t>
            </a:r>
            <a:endParaRPr/>
          </a:p>
        </p:txBody>
      </p:sp>
      <p:pic>
        <p:nvPicPr>
          <p:cNvPr id="458" name="Google Shape;458;p17"/>
          <p:cNvPicPr preferRelativeResize="0"/>
          <p:nvPr/>
        </p:nvPicPr>
        <p:blipFill rotWithShape="1">
          <a:blip r:embed="rId3">
            <a:alphaModFix/>
          </a:blip>
          <a:srcRect b="0" l="0" r="0" t="0"/>
          <a:stretch/>
        </p:blipFill>
        <p:spPr>
          <a:xfrm>
            <a:off x="-1" y="5311675"/>
            <a:ext cx="2319500" cy="15463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3f10bfdc800_0_32"/>
          <p:cNvSpPr txBox="1"/>
          <p:nvPr/>
        </p:nvSpPr>
        <p:spPr>
          <a:xfrm>
            <a:off x="322157" y="573600"/>
            <a:ext cx="9528900" cy="5428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2800">
                <a:solidFill>
                  <a:srgbClr val="45818E"/>
                </a:solidFill>
              </a:rPr>
              <a:t>Can the following small, intentional programme shifts:</a:t>
            </a:r>
            <a:endParaRPr b="1" sz="2800">
              <a:solidFill>
                <a:srgbClr val="45818E"/>
              </a:solidFill>
            </a:endParaRPr>
          </a:p>
          <a:p>
            <a:pPr indent="0" lvl="0" marL="0" rtl="0" algn="l">
              <a:lnSpc>
                <a:spcPct val="90000"/>
              </a:lnSpc>
              <a:spcBef>
                <a:spcPts val="800"/>
              </a:spcBef>
              <a:spcAft>
                <a:spcPts val="0"/>
              </a:spcAft>
              <a:buNone/>
            </a:pPr>
            <a:r>
              <a:t/>
            </a:r>
            <a:endParaRPr b="1" sz="2800">
              <a:solidFill>
                <a:schemeClr val="dk1"/>
              </a:solidFill>
            </a:endParaRPr>
          </a:p>
          <a:p>
            <a:pPr indent="444500" lvl="0" marL="12700" rtl="0" algn="l">
              <a:lnSpc>
                <a:spcPct val="90000"/>
              </a:lnSpc>
              <a:spcBef>
                <a:spcPts val="800"/>
              </a:spcBef>
              <a:spcAft>
                <a:spcPts val="0"/>
              </a:spcAft>
              <a:buNone/>
            </a:pPr>
            <a:r>
              <a:rPr lang="en-US" sz="2400">
                <a:solidFill>
                  <a:srgbClr val="6AA84F"/>
                </a:solidFill>
              </a:rPr>
              <a:t>•intentional numeracy integration </a:t>
            </a:r>
            <a:endParaRPr sz="2400">
              <a:solidFill>
                <a:srgbClr val="6AA84F"/>
              </a:solidFill>
            </a:endParaRPr>
          </a:p>
          <a:p>
            <a:pPr indent="444500" lvl="0" marL="12700" rtl="0" algn="l">
              <a:lnSpc>
                <a:spcPct val="90000"/>
              </a:lnSpc>
              <a:spcBef>
                <a:spcPts val="800"/>
              </a:spcBef>
              <a:spcAft>
                <a:spcPts val="0"/>
              </a:spcAft>
              <a:buNone/>
            </a:pPr>
            <a:r>
              <a:rPr lang="en-US" sz="2400">
                <a:solidFill>
                  <a:srgbClr val="6AA84F"/>
                </a:solidFill>
              </a:rPr>
              <a:t>•increased VMI exposure</a:t>
            </a:r>
            <a:endParaRPr sz="2400">
              <a:solidFill>
                <a:srgbClr val="6AA84F"/>
              </a:solidFill>
            </a:endParaRPr>
          </a:p>
          <a:p>
            <a:pPr indent="444500" lvl="0" marL="12700" rtl="0" algn="l">
              <a:lnSpc>
                <a:spcPct val="90000"/>
              </a:lnSpc>
              <a:spcBef>
                <a:spcPts val="800"/>
              </a:spcBef>
              <a:spcAft>
                <a:spcPts val="0"/>
              </a:spcAft>
              <a:buNone/>
            </a:pPr>
            <a:r>
              <a:rPr lang="en-US" sz="2400">
                <a:solidFill>
                  <a:srgbClr val="6AA84F"/>
                </a:solidFill>
              </a:rPr>
              <a:t>•ECD practitioner mentoring </a:t>
            </a:r>
            <a:endParaRPr sz="2400">
              <a:solidFill>
                <a:srgbClr val="6AA84F"/>
              </a:solidFill>
            </a:endParaRPr>
          </a:p>
          <a:p>
            <a:pPr indent="444500" lvl="0" marL="12700" rtl="0" algn="l">
              <a:lnSpc>
                <a:spcPct val="90000"/>
              </a:lnSpc>
              <a:spcBef>
                <a:spcPts val="800"/>
              </a:spcBef>
              <a:spcAft>
                <a:spcPts val="0"/>
              </a:spcAft>
              <a:buNone/>
            </a:pPr>
            <a:r>
              <a:rPr lang="en-US" sz="2400">
                <a:solidFill>
                  <a:srgbClr val="6AA84F"/>
                </a:solidFill>
              </a:rPr>
              <a:t>•low-cost play resources </a:t>
            </a:r>
            <a:endParaRPr sz="2400">
              <a:solidFill>
                <a:srgbClr val="6AA84F"/>
              </a:solidFill>
            </a:endParaRPr>
          </a:p>
          <a:p>
            <a:pPr indent="444500" lvl="0" marL="12700" rtl="0" algn="l">
              <a:lnSpc>
                <a:spcPct val="90000"/>
              </a:lnSpc>
              <a:spcBef>
                <a:spcPts val="800"/>
              </a:spcBef>
              <a:spcAft>
                <a:spcPts val="0"/>
              </a:spcAft>
              <a:buNone/>
            </a:pPr>
            <a:r>
              <a:rPr lang="en-US" sz="2400">
                <a:solidFill>
                  <a:srgbClr val="6AA84F"/>
                </a:solidFill>
              </a:rPr>
              <a:t>•increased dosage </a:t>
            </a:r>
            <a:endParaRPr sz="2400">
              <a:solidFill>
                <a:srgbClr val="6AA84F"/>
              </a:solidFill>
            </a:endParaRPr>
          </a:p>
          <a:p>
            <a:pPr indent="444500" lvl="0" marL="12700" rtl="0" algn="l">
              <a:lnSpc>
                <a:spcPct val="90000"/>
              </a:lnSpc>
              <a:spcBef>
                <a:spcPts val="800"/>
              </a:spcBef>
              <a:spcAft>
                <a:spcPts val="0"/>
              </a:spcAft>
              <a:buNone/>
            </a:pPr>
            <a:r>
              <a:t/>
            </a:r>
            <a:endParaRPr sz="2400">
              <a:solidFill>
                <a:schemeClr val="dk1"/>
              </a:solidFill>
            </a:endParaRPr>
          </a:p>
          <a:p>
            <a:pPr indent="0" lvl="0" marL="0" rtl="0" algn="l">
              <a:lnSpc>
                <a:spcPct val="90000"/>
              </a:lnSpc>
              <a:spcBef>
                <a:spcPts val="800"/>
              </a:spcBef>
              <a:spcAft>
                <a:spcPts val="0"/>
              </a:spcAft>
              <a:buNone/>
            </a:pPr>
            <a:r>
              <a:rPr b="1" lang="en-US" sz="2800">
                <a:solidFill>
                  <a:srgbClr val="45818E"/>
                </a:solidFill>
              </a:rPr>
              <a:t>produce measurable improvements in ELOM </a:t>
            </a:r>
            <a:endParaRPr b="1" sz="2800">
              <a:solidFill>
                <a:srgbClr val="45818E"/>
              </a:solidFill>
            </a:endParaRPr>
          </a:p>
          <a:p>
            <a:pPr indent="0" lvl="0" marL="0" rtl="0" algn="l">
              <a:lnSpc>
                <a:spcPct val="90000"/>
              </a:lnSpc>
              <a:spcBef>
                <a:spcPts val="800"/>
              </a:spcBef>
              <a:spcAft>
                <a:spcPts val="0"/>
              </a:spcAft>
              <a:buNone/>
            </a:pPr>
            <a:r>
              <a:rPr b="1" lang="en-US" sz="2800">
                <a:solidFill>
                  <a:srgbClr val="45818E"/>
                </a:solidFill>
              </a:rPr>
              <a:t>outcomes over time?</a:t>
            </a:r>
            <a:endParaRPr b="1" sz="2800">
              <a:solidFill>
                <a:srgbClr val="45818E"/>
              </a:solidFill>
            </a:endParaRPr>
          </a:p>
          <a:p>
            <a:pPr indent="0" lvl="0" marL="0" rtl="0" algn="l">
              <a:lnSpc>
                <a:spcPct val="115000"/>
              </a:lnSpc>
              <a:spcBef>
                <a:spcPts val="800"/>
              </a:spcBef>
              <a:spcAft>
                <a:spcPts val="0"/>
              </a:spcAft>
              <a:buNone/>
            </a:pPr>
            <a:r>
              <a:t/>
            </a:r>
            <a:endParaRPr sz="1800">
              <a:solidFill>
                <a:schemeClr val="dk1"/>
              </a:solidFill>
            </a:endParaRPr>
          </a:p>
        </p:txBody>
      </p:sp>
      <p:pic>
        <p:nvPicPr>
          <p:cNvPr id="464" name="Google Shape;464;g3f10bfdc800_0_32"/>
          <p:cNvPicPr preferRelativeResize="0"/>
          <p:nvPr/>
        </p:nvPicPr>
        <p:blipFill>
          <a:blip r:embed="rId3">
            <a:alphaModFix/>
          </a:blip>
          <a:stretch>
            <a:fillRect/>
          </a:stretch>
        </p:blipFill>
        <p:spPr>
          <a:xfrm>
            <a:off x="8511225" y="1409250"/>
            <a:ext cx="3237350" cy="3943699"/>
          </a:xfrm>
          <a:prstGeom prst="rect">
            <a:avLst/>
          </a:prstGeom>
          <a:noFill/>
          <a:ln>
            <a:noFill/>
          </a:ln>
        </p:spPr>
      </p:pic>
      <p:pic>
        <p:nvPicPr>
          <p:cNvPr id="465" name="Google Shape;465;g3f10bfdc800_0_32"/>
          <p:cNvPicPr preferRelativeResize="0"/>
          <p:nvPr/>
        </p:nvPicPr>
        <p:blipFill rotWithShape="1">
          <a:blip r:embed="rId4">
            <a:alphaModFix/>
          </a:blip>
          <a:srcRect b="0" l="0" r="0" t="0"/>
          <a:stretch/>
        </p:blipFill>
        <p:spPr>
          <a:xfrm>
            <a:off x="10589914" y="5748764"/>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471" name="Google Shape;471;p21"/>
          <p:cNvPicPr preferRelativeResize="0"/>
          <p:nvPr/>
        </p:nvPicPr>
        <p:blipFill rotWithShape="1">
          <a:blip r:embed="rId3">
            <a:alphaModFix/>
          </a:blip>
          <a:srcRect b="0" l="0" r="0" t="0"/>
          <a:stretch/>
        </p:blipFill>
        <p:spPr>
          <a:xfrm>
            <a:off x="386847" y="1491026"/>
            <a:ext cx="6360600" cy="2252915"/>
          </a:xfrm>
          <a:prstGeom prst="rect">
            <a:avLst/>
          </a:prstGeom>
          <a:noFill/>
          <a:ln>
            <a:noFill/>
          </a:ln>
        </p:spPr>
      </p:pic>
      <p:pic>
        <p:nvPicPr>
          <p:cNvPr id="472" name="Google Shape;472;p21"/>
          <p:cNvPicPr preferRelativeResize="0"/>
          <p:nvPr/>
        </p:nvPicPr>
        <p:blipFill rotWithShape="1">
          <a:blip r:embed="rId4">
            <a:alphaModFix/>
          </a:blip>
          <a:srcRect b="0" l="0" r="0" t="0"/>
          <a:stretch/>
        </p:blipFill>
        <p:spPr>
          <a:xfrm>
            <a:off x="2334850" y="3919450"/>
            <a:ext cx="4412600" cy="2595650"/>
          </a:xfrm>
          <a:prstGeom prst="rect">
            <a:avLst/>
          </a:prstGeom>
          <a:noFill/>
          <a:ln>
            <a:noFill/>
          </a:ln>
        </p:spPr>
      </p:pic>
      <p:sp>
        <p:nvSpPr>
          <p:cNvPr id="473" name="Google Shape;473;p21"/>
          <p:cNvSpPr txBox="1"/>
          <p:nvPr>
            <p:ph type="title"/>
          </p:nvPr>
        </p:nvSpPr>
        <p:spPr>
          <a:xfrm>
            <a:off x="386848" y="301015"/>
            <a:ext cx="8596800" cy="1320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ELOM Baseline - February 2026</a:t>
            </a:r>
            <a:endParaRPr/>
          </a:p>
        </p:txBody>
      </p:sp>
      <p:pic>
        <p:nvPicPr>
          <p:cNvPr id="474" name="Google Shape;474;p21"/>
          <p:cNvPicPr preferRelativeResize="0"/>
          <p:nvPr/>
        </p:nvPicPr>
        <p:blipFill rotWithShape="1">
          <a:blip r:embed="rId5">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g3ebf11ae903_0_235"/>
          <p:cNvPicPr preferRelativeResize="0"/>
          <p:nvPr/>
        </p:nvPicPr>
        <p:blipFill rotWithShape="1">
          <a:blip r:embed="rId3">
            <a:alphaModFix/>
          </a:blip>
          <a:srcRect b="0" l="0" r="0" t="0"/>
          <a:stretch/>
        </p:blipFill>
        <p:spPr>
          <a:xfrm>
            <a:off x="647625" y="1117312"/>
            <a:ext cx="8803400" cy="4623375"/>
          </a:xfrm>
          <a:prstGeom prst="rect">
            <a:avLst/>
          </a:prstGeom>
          <a:noFill/>
          <a:ln>
            <a:noFill/>
          </a:ln>
        </p:spPr>
      </p:pic>
      <p:sp>
        <p:nvSpPr>
          <p:cNvPr id="480" name="Google Shape;480;g3ebf11ae903_0_235"/>
          <p:cNvSpPr/>
          <p:nvPr/>
        </p:nvSpPr>
        <p:spPr>
          <a:xfrm>
            <a:off x="1997775" y="2527600"/>
            <a:ext cx="1479300" cy="1261500"/>
          </a:xfrm>
          <a:prstGeom prst="donut">
            <a:avLst>
              <a:gd fmla="val 5624" name="adj"/>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sp>
        <p:nvSpPr>
          <p:cNvPr id="481" name="Google Shape;481;g3ebf11ae903_0_235"/>
          <p:cNvSpPr/>
          <p:nvPr/>
        </p:nvSpPr>
        <p:spPr>
          <a:xfrm>
            <a:off x="3810775" y="2527600"/>
            <a:ext cx="2361300" cy="1261500"/>
          </a:xfrm>
          <a:prstGeom prst="donut">
            <a:avLst>
              <a:gd fmla="val 5624" name="adj"/>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pic>
        <p:nvPicPr>
          <p:cNvPr id="482" name="Google Shape;482;g3ebf11ae903_0_235"/>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22"/>
          <p:cNvSpPr txBox="1"/>
          <p:nvPr/>
        </p:nvSpPr>
        <p:spPr>
          <a:xfrm>
            <a:off x="311725" y="374050"/>
            <a:ext cx="9790800" cy="3294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sz="1800">
              <a:solidFill>
                <a:schemeClr val="dk1"/>
              </a:solidFill>
            </a:endParaRPr>
          </a:p>
          <a:p>
            <a:pPr indent="0" lvl="0" marL="0" rtl="0" algn="l">
              <a:lnSpc>
                <a:spcPct val="90000"/>
              </a:lnSpc>
              <a:spcBef>
                <a:spcPts val="800"/>
              </a:spcBef>
              <a:spcAft>
                <a:spcPts val="0"/>
              </a:spcAft>
              <a:buNone/>
            </a:pPr>
            <a:r>
              <a:rPr b="1" lang="en-US" sz="1800">
                <a:solidFill>
                  <a:srgbClr val="45818E"/>
                </a:solidFill>
              </a:rPr>
              <a:t>Cognition and Executive Functioning: </a:t>
            </a:r>
            <a:r>
              <a:rPr lang="en-US" sz="1800">
                <a:solidFill>
                  <a:schemeClr val="dk1"/>
                </a:solidFill>
              </a:rPr>
              <a:t>Only 31</a:t>
            </a:r>
            <a:r>
              <a:rPr lang="en-US" sz="1800">
                <a:solidFill>
                  <a:schemeClr val="dk1"/>
                </a:solidFill>
              </a:rPr>
              <a:t>% of children were on track (3rd weakest area).</a:t>
            </a:r>
            <a:endParaRPr sz="1800">
              <a:solidFill>
                <a:schemeClr val="dk1"/>
              </a:solidFill>
            </a:endParaRPr>
          </a:p>
          <a:p>
            <a:pPr indent="0" lvl="0" marL="0" rtl="0" algn="l">
              <a:lnSpc>
                <a:spcPct val="90000"/>
              </a:lnSpc>
              <a:spcBef>
                <a:spcPts val="800"/>
              </a:spcBef>
              <a:spcAft>
                <a:spcPts val="0"/>
              </a:spcAft>
              <a:buNone/>
            </a:pPr>
            <a:r>
              <a:t/>
            </a:r>
            <a:endParaRPr sz="1800">
              <a:solidFill>
                <a:schemeClr val="dk1"/>
              </a:solidFill>
            </a:endParaRPr>
          </a:p>
          <a:p>
            <a:pPr indent="-342900" lvl="0" marL="457200" rtl="0" algn="l">
              <a:lnSpc>
                <a:spcPct val="90000"/>
              </a:lnSpc>
              <a:spcBef>
                <a:spcPts val="800"/>
              </a:spcBef>
              <a:spcAft>
                <a:spcPts val="0"/>
              </a:spcAft>
              <a:buClr>
                <a:schemeClr val="dk1"/>
              </a:buClr>
              <a:buSzPts val="1800"/>
              <a:buChar char="-"/>
            </a:pPr>
            <a:r>
              <a:rPr lang="en-US" sz="1800">
                <a:solidFill>
                  <a:schemeClr val="dk1"/>
                </a:solidFill>
              </a:rPr>
              <a:t>Many of the VMI and numeracy activities also strengthen executive functioning. </a:t>
            </a:r>
            <a:endParaRPr sz="1800">
              <a:solidFill>
                <a:schemeClr val="dk1"/>
              </a:solidFill>
            </a:endParaRPr>
          </a:p>
          <a:p>
            <a:pPr indent="0" lvl="0" marL="0" rtl="0" algn="l">
              <a:lnSpc>
                <a:spcPct val="90000"/>
              </a:lnSpc>
              <a:spcBef>
                <a:spcPts val="800"/>
              </a:spcBef>
              <a:spcAft>
                <a:spcPts val="0"/>
              </a:spcAft>
              <a:buNone/>
            </a:pPr>
            <a:r>
              <a:t/>
            </a:r>
            <a:endParaRPr sz="1800">
              <a:solidFill>
                <a:schemeClr val="dk1"/>
              </a:solidFill>
            </a:endParaRPr>
          </a:p>
          <a:p>
            <a:pPr indent="-342900" lvl="0" marL="457200" rtl="0" algn="l">
              <a:lnSpc>
                <a:spcPct val="90000"/>
              </a:lnSpc>
              <a:spcBef>
                <a:spcPts val="800"/>
              </a:spcBef>
              <a:spcAft>
                <a:spcPts val="0"/>
              </a:spcAft>
              <a:buClr>
                <a:schemeClr val="dk1"/>
              </a:buClr>
              <a:buSzPts val="1800"/>
              <a:buChar char="-"/>
            </a:pPr>
            <a:r>
              <a:rPr lang="en-US" sz="1800">
                <a:solidFill>
                  <a:schemeClr val="dk1"/>
                </a:solidFill>
              </a:rPr>
              <a:t>Specifically, the activities around bilateral coordination, sorting, sequencing, crossing the midline, persistence and spatial awareness likely have ripple effects into CEF. </a:t>
            </a:r>
            <a:endParaRPr sz="1800">
              <a:solidFill>
                <a:schemeClr val="dk1"/>
              </a:solidFill>
            </a:endParaRPr>
          </a:p>
          <a:p>
            <a:pPr indent="0" lvl="0" marL="0" rtl="0" algn="l">
              <a:lnSpc>
                <a:spcPct val="90000"/>
              </a:lnSpc>
              <a:spcBef>
                <a:spcPts val="800"/>
              </a:spcBef>
              <a:spcAft>
                <a:spcPts val="800"/>
              </a:spcAft>
              <a:buNone/>
            </a:pPr>
            <a:r>
              <a:t/>
            </a:r>
            <a:endParaRPr sz="1800">
              <a:solidFill>
                <a:schemeClr val="dk1"/>
              </a:solidFill>
            </a:endParaRPr>
          </a:p>
        </p:txBody>
      </p:sp>
      <p:pic>
        <p:nvPicPr>
          <p:cNvPr id="488" name="Google Shape;488;p22"/>
          <p:cNvPicPr preferRelativeResize="0"/>
          <p:nvPr/>
        </p:nvPicPr>
        <p:blipFill>
          <a:blip r:embed="rId3">
            <a:alphaModFix/>
          </a:blip>
          <a:stretch>
            <a:fillRect/>
          </a:stretch>
        </p:blipFill>
        <p:spPr>
          <a:xfrm>
            <a:off x="2733525" y="3349275"/>
            <a:ext cx="4392000" cy="3294000"/>
          </a:xfrm>
          <a:prstGeom prst="rect">
            <a:avLst/>
          </a:prstGeom>
          <a:noFill/>
          <a:ln>
            <a:noFill/>
          </a:ln>
        </p:spPr>
      </p:pic>
      <p:pic>
        <p:nvPicPr>
          <p:cNvPr id="489" name="Google Shape;489;p22"/>
          <p:cNvPicPr preferRelativeResize="0"/>
          <p:nvPr/>
        </p:nvPicPr>
        <p:blipFill rotWithShape="1">
          <a:blip r:embed="rId4">
            <a:alphaModFix/>
          </a:blip>
          <a:srcRect b="0" l="0" r="0" t="0"/>
          <a:stretch/>
        </p:blipFill>
        <p:spPr>
          <a:xfrm>
            <a:off x="10604245" y="5768262"/>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g3f10bfdc800_0_79"/>
          <p:cNvPicPr preferRelativeResize="0"/>
          <p:nvPr/>
        </p:nvPicPr>
        <p:blipFill rotWithShape="1">
          <a:blip r:embed="rId3">
            <a:alphaModFix/>
          </a:blip>
          <a:srcRect b="0" l="0" r="0" t="0"/>
          <a:stretch/>
        </p:blipFill>
        <p:spPr>
          <a:xfrm>
            <a:off x="175150" y="840475"/>
            <a:ext cx="9246575" cy="4360500"/>
          </a:xfrm>
          <a:prstGeom prst="rect">
            <a:avLst/>
          </a:prstGeom>
          <a:noFill/>
          <a:ln>
            <a:noFill/>
          </a:ln>
        </p:spPr>
      </p:pic>
      <p:sp>
        <p:nvSpPr>
          <p:cNvPr id="495" name="Google Shape;495;g3f10bfdc800_0_79"/>
          <p:cNvSpPr/>
          <p:nvPr/>
        </p:nvSpPr>
        <p:spPr>
          <a:xfrm rot="1830211">
            <a:off x="4660723" y="451781"/>
            <a:ext cx="275418" cy="470160"/>
          </a:xfrm>
          <a:prstGeom prst="downArrow">
            <a:avLst>
              <a:gd fmla="val 50000" name="adj1"/>
              <a:gd fmla="val 50000" name="adj2"/>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rebuchet MS"/>
              <a:ea typeface="Trebuchet MS"/>
              <a:cs typeface="Trebuchet MS"/>
              <a:sym typeface="Trebuchet MS"/>
            </a:endParaRPr>
          </a:p>
        </p:txBody>
      </p:sp>
      <p:pic>
        <p:nvPicPr>
          <p:cNvPr id="496" name="Google Shape;496;g3f10bfdc800_0_79"/>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3f10bfdc800_0_48"/>
          <p:cNvSpPr txBox="1"/>
          <p:nvPr/>
        </p:nvSpPr>
        <p:spPr>
          <a:xfrm>
            <a:off x="222675" y="292200"/>
            <a:ext cx="9878100" cy="731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500">
                <a:solidFill>
                  <a:srgbClr val="45818E"/>
                </a:solidFill>
              </a:rPr>
              <a:t>ELOM Child Outcomes Report:</a:t>
            </a:r>
            <a:r>
              <a:rPr lang="en-US" sz="2500">
                <a:solidFill>
                  <a:srgbClr val="45818E"/>
                </a:solidFill>
              </a:rPr>
              <a:t> A chance to compare micro-change intervention against evidence of successful </a:t>
            </a:r>
            <a:endParaRPr sz="2500">
              <a:solidFill>
                <a:srgbClr val="45818E"/>
              </a:solidFill>
            </a:endParaRPr>
          </a:p>
          <a:p>
            <a:pPr indent="0" lvl="0" marL="0" rtl="0" algn="l">
              <a:lnSpc>
                <a:spcPct val="115000"/>
              </a:lnSpc>
              <a:spcBef>
                <a:spcPts val="0"/>
              </a:spcBef>
              <a:spcAft>
                <a:spcPts val="0"/>
              </a:spcAft>
              <a:buNone/>
            </a:pPr>
            <a:r>
              <a:rPr lang="en-US" sz="2500">
                <a:solidFill>
                  <a:srgbClr val="45818E"/>
                </a:solidFill>
              </a:rPr>
              <a:t>practises nationally.</a:t>
            </a:r>
            <a:endParaRPr sz="2500">
              <a:solidFill>
                <a:srgbClr val="45818E"/>
              </a:solidFill>
            </a:endParaRPr>
          </a:p>
          <a:p>
            <a:pPr indent="0" lvl="0" marL="0" rtl="0" algn="l">
              <a:lnSpc>
                <a:spcPct val="115000"/>
              </a:lnSpc>
              <a:spcBef>
                <a:spcPts val="0"/>
              </a:spcBef>
              <a:spcAft>
                <a:spcPts val="0"/>
              </a:spcAft>
              <a:buNone/>
            </a:pPr>
            <a:r>
              <a:t/>
            </a:r>
            <a:endParaRPr sz="2800">
              <a:solidFill>
                <a:schemeClr val="dk1"/>
              </a:solidFill>
            </a:endParaRPr>
          </a:p>
          <a:p>
            <a:pPr indent="457200" lvl="0" marL="0" rtl="0" algn="l">
              <a:lnSpc>
                <a:spcPct val="115000"/>
              </a:lnSpc>
              <a:spcBef>
                <a:spcPts val="0"/>
              </a:spcBef>
              <a:spcAft>
                <a:spcPts val="0"/>
              </a:spcAft>
              <a:buNone/>
            </a:pPr>
            <a:r>
              <a:rPr lang="en-US" sz="1800">
                <a:solidFill>
                  <a:schemeClr val="dk1"/>
                </a:solidFill>
              </a:rPr>
              <a:t>Weakest domains (VMI and numeracy) are:</a:t>
            </a:r>
            <a:endParaRPr sz="1800">
              <a:solidFill>
                <a:schemeClr val="dk1"/>
              </a:solidFill>
            </a:endParaRPr>
          </a:p>
          <a:p>
            <a:pPr indent="-342900" lvl="0" marL="914400" rtl="0" algn="l">
              <a:lnSpc>
                <a:spcPct val="115000"/>
              </a:lnSpc>
              <a:spcBef>
                <a:spcPts val="0"/>
              </a:spcBef>
              <a:spcAft>
                <a:spcPts val="0"/>
              </a:spcAft>
              <a:buClr>
                <a:schemeClr val="dk1"/>
              </a:buClr>
              <a:buSzPts val="1800"/>
              <a:buChar char="-"/>
            </a:pPr>
            <a:r>
              <a:rPr lang="en-US" sz="1800">
                <a:solidFill>
                  <a:schemeClr val="dk1"/>
                </a:solidFill>
              </a:rPr>
              <a:t>highly practice-based</a:t>
            </a:r>
            <a:endParaRPr sz="1800">
              <a:solidFill>
                <a:schemeClr val="dk1"/>
              </a:solidFill>
            </a:endParaRPr>
          </a:p>
          <a:p>
            <a:pPr indent="-342900" lvl="0" marL="914400" rtl="0" algn="l">
              <a:lnSpc>
                <a:spcPct val="115000"/>
              </a:lnSpc>
              <a:spcBef>
                <a:spcPts val="0"/>
              </a:spcBef>
              <a:spcAft>
                <a:spcPts val="0"/>
              </a:spcAft>
              <a:buClr>
                <a:schemeClr val="dk1"/>
              </a:buClr>
              <a:buSzPts val="1800"/>
              <a:buChar char="-"/>
            </a:pPr>
            <a:r>
              <a:rPr lang="en-US" sz="1800">
                <a:solidFill>
                  <a:schemeClr val="dk1"/>
                </a:solidFill>
              </a:rPr>
              <a:t>responsive to repeated exposure </a:t>
            </a:r>
            <a:endParaRPr sz="1800">
              <a:solidFill>
                <a:schemeClr val="dk1"/>
              </a:solidFill>
            </a:endParaRPr>
          </a:p>
          <a:p>
            <a:pPr indent="-342900" lvl="0" marL="914400" rtl="0" algn="l">
              <a:lnSpc>
                <a:spcPct val="115000"/>
              </a:lnSpc>
              <a:spcBef>
                <a:spcPts val="0"/>
              </a:spcBef>
              <a:spcAft>
                <a:spcPts val="0"/>
              </a:spcAft>
              <a:buClr>
                <a:schemeClr val="dk1"/>
              </a:buClr>
              <a:buSzPts val="1800"/>
              <a:buChar char="-"/>
            </a:pPr>
            <a:r>
              <a:rPr lang="en-US" sz="1800">
                <a:solidFill>
                  <a:schemeClr val="dk1"/>
                </a:solidFill>
              </a:rPr>
              <a:t>dependent on active engagement</a:t>
            </a:r>
            <a:endParaRPr sz="1800">
              <a:solidFill>
                <a:schemeClr val="dk1"/>
              </a:solidFill>
            </a:endParaRPr>
          </a:p>
          <a:p>
            <a:pPr indent="0" lvl="0" marL="0" rtl="0" algn="l">
              <a:lnSpc>
                <a:spcPct val="115000"/>
              </a:lnSpc>
              <a:spcBef>
                <a:spcPts val="0"/>
              </a:spcBef>
              <a:spcAft>
                <a:spcPts val="0"/>
              </a:spcAft>
              <a:buNone/>
            </a:pPr>
            <a:r>
              <a:t/>
            </a:r>
            <a:endParaRPr sz="1800">
              <a:solidFill>
                <a:schemeClr val="dk1"/>
              </a:solidFill>
            </a:endParaRPr>
          </a:p>
          <a:p>
            <a:pPr indent="0" lvl="0" marL="457200" rtl="0" algn="l">
              <a:lnSpc>
                <a:spcPct val="115000"/>
              </a:lnSpc>
              <a:spcBef>
                <a:spcPts val="0"/>
              </a:spcBef>
              <a:spcAft>
                <a:spcPts val="0"/>
              </a:spcAft>
              <a:buNone/>
            </a:pPr>
            <a:r>
              <a:rPr lang="en-US" sz="1800">
                <a:solidFill>
                  <a:schemeClr val="dk1"/>
                </a:solidFill>
              </a:rPr>
              <a:t>Broad curriculum reform is not necessarily the immediate need - targeted improvements in daily practice may produce meaningful gains.</a:t>
            </a:r>
            <a:endParaRPr sz="1800">
              <a:solidFill>
                <a:schemeClr val="dk1"/>
              </a:solidFill>
            </a:endParaRPr>
          </a:p>
          <a:p>
            <a:pPr indent="0" lvl="0" marL="0" rtl="0" algn="l">
              <a:lnSpc>
                <a:spcPct val="115000"/>
              </a:lnSpc>
              <a:spcBef>
                <a:spcPts val="800"/>
              </a:spcBef>
              <a:spcAft>
                <a:spcPts val="0"/>
              </a:spcAft>
              <a:buNone/>
            </a:pPr>
            <a:r>
              <a:t/>
            </a:r>
            <a:endParaRPr sz="1800">
              <a:solidFill>
                <a:schemeClr val="dk1"/>
              </a:solidFill>
            </a:endParaRPr>
          </a:p>
          <a:p>
            <a:pPr indent="457200" lvl="0" marL="0" rtl="0" algn="l">
              <a:lnSpc>
                <a:spcPct val="115000"/>
              </a:lnSpc>
              <a:spcBef>
                <a:spcPts val="800"/>
              </a:spcBef>
              <a:spcAft>
                <a:spcPts val="0"/>
              </a:spcAft>
              <a:buNone/>
            </a:pPr>
            <a:r>
              <a:rPr lang="en-US" sz="1800">
                <a:solidFill>
                  <a:schemeClr val="dk1"/>
                </a:solidFill>
              </a:rPr>
              <a:t>Strong justification for:</a:t>
            </a:r>
            <a:endParaRPr sz="1800">
              <a:solidFill>
                <a:schemeClr val="dk1"/>
              </a:solidFill>
            </a:endParaRPr>
          </a:p>
          <a:p>
            <a:pPr indent="-342900" lvl="0" marL="914400" rtl="0" algn="l">
              <a:lnSpc>
                <a:spcPct val="115000"/>
              </a:lnSpc>
              <a:spcBef>
                <a:spcPts val="800"/>
              </a:spcBef>
              <a:spcAft>
                <a:spcPts val="0"/>
              </a:spcAft>
              <a:buClr>
                <a:schemeClr val="dk1"/>
              </a:buClr>
              <a:buSzPts val="1800"/>
              <a:buChar char="-"/>
            </a:pPr>
            <a:r>
              <a:rPr lang="en-US" sz="1800">
                <a:solidFill>
                  <a:schemeClr val="dk1"/>
                </a:solidFill>
              </a:rPr>
              <a:t>recycled-material resource pack </a:t>
            </a:r>
            <a:endParaRPr sz="1800">
              <a:solidFill>
                <a:schemeClr val="dk1"/>
              </a:solidFill>
            </a:endParaRPr>
          </a:p>
          <a:p>
            <a:pPr indent="-342900" lvl="0" marL="914400" rtl="0" algn="l">
              <a:lnSpc>
                <a:spcPct val="115000"/>
              </a:lnSpc>
              <a:spcBef>
                <a:spcPts val="0"/>
              </a:spcBef>
              <a:spcAft>
                <a:spcPts val="0"/>
              </a:spcAft>
              <a:buClr>
                <a:schemeClr val="dk1"/>
              </a:buClr>
              <a:buSzPts val="1800"/>
              <a:buChar char="-"/>
            </a:pPr>
            <a:r>
              <a:rPr lang="en-US" sz="1800">
                <a:solidFill>
                  <a:schemeClr val="dk1"/>
                </a:solidFill>
              </a:rPr>
              <a:t>scaffolded activities </a:t>
            </a:r>
            <a:endParaRPr sz="1800">
              <a:solidFill>
                <a:schemeClr val="dk1"/>
              </a:solidFill>
            </a:endParaRPr>
          </a:p>
          <a:p>
            <a:pPr indent="-342900" lvl="0" marL="914400" rtl="0" algn="l">
              <a:lnSpc>
                <a:spcPct val="115000"/>
              </a:lnSpc>
              <a:spcBef>
                <a:spcPts val="0"/>
              </a:spcBef>
              <a:spcAft>
                <a:spcPts val="0"/>
              </a:spcAft>
              <a:buClr>
                <a:schemeClr val="dk1"/>
              </a:buClr>
              <a:buSzPts val="1800"/>
              <a:buChar char="-"/>
            </a:pPr>
            <a:r>
              <a:rPr lang="en-US" sz="1800">
                <a:solidFill>
                  <a:schemeClr val="dk1"/>
                </a:solidFill>
              </a:rPr>
              <a:t>facilitator coaching model </a:t>
            </a:r>
            <a:endParaRPr sz="1800">
              <a:solidFill>
                <a:schemeClr val="dk1"/>
              </a:solidFill>
            </a:endParaRPr>
          </a:p>
          <a:p>
            <a:pPr indent="-342900" lvl="0" marL="914400" rtl="0" algn="l">
              <a:lnSpc>
                <a:spcPct val="115000"/>
              </a:lnSpc>
              <a:spcBef>
                <a:spcPts val="0"/>
              </a:spcBef>
              <a:spcAft>
                <a:spcPts val="0"/>
              </a:spcAft>
              <a:buClr>
                <a:schemeClr val="dk1"/>
              </a:buClr>
              <a:buSzPts val="1800"/>
              <a:buChar char="-"/>
            </a:pPr>
            <a:r>
              <a:rPr lang="en-US" sz="1800">
                <a:solidFill>
                  <a:schemeClr val="dk1"/>
                </a:solidFill>
              </a:rPr>
              <a:t>dosage tracking </a:t>
            </a:r>
            <a:r>
              <a:rPr lang="en-US" sz="1100">
                <a:solidFill>
                  <a:schemeClr val="dk1"/>
                </a:solidFill>
              </a:rPr>
              <a:t> </a:t>
            </a:r>
            <a:endParaRPr sz="1800">
              <a:solidFill>
                <a:schemeClr val="dk1"/>
              </a:solidFill>
            </a:endParaRPr>
          </a:p>
          <a:p>
            <a:pPr indent="0" lvl="0" marL="0" rtl="0" algn="l">
              <a:lnSpc>
                <a:spcPct val="115000"/>
              </a:lnSpc>
              <a:spcBef>
                <a:spcPts val="800"/>
              </a:spcBef>
              <a:spcAft>
                <a:spcPts val="0"/>
              </a:spcAft>
              <a:buNone/>
            </a:pPr>
            <a:r>
              <a:t/>
            </a:r>
            <a:endParaRPr sz="1800">
              <a:solidFill>
                <a:schemeClr val="dk1"/>
              </a:solidFill>
            </a:endParaRPr>
          </a:p>
          <a:p>
            <a:pPr indent="0" lvl="0" marL="0" rtl="0" algn="l">
              <a:lnSpc>
                <a:spcPct val="115000"/>
              </a:lnSpc>
              <a:spcBef>
                <a:spcPts val="0"/>
              </a:spcBef>
              <a:spcAft>
                <a:spcPts val="0"/>
              </a:spcAft>
              <a:buNone/>
            </a:pPr>
            <a:r>
              <a:t/>
            </a:r>
            <a:endParaRPr sz="2800">
              <a:solidFill>
                <a:schemeClr val="dk1"/>
              </a:solidFill>
            </a:endParaRPr>
          </a:p>
        </p:txBody>
      </p:sp>
      <p:pic>
        <p:nvPicPr>
          <p:cNvPr id="502" name="Google Shape;502;g3f10bfdc800_0_48"/>
          <p:cNvPicPr preferRelativeResize="0"/>
          <p:nvPr/>
        </p:nvPicPr>
        <p:blipFill rotWithShape="1">
          <a:blip r:embed="rId3">
            <a:alphaModFix/>
          </a:blip>
          <a:srcRect b="0" l="0" r="0" t="0"/>
          <a:stretch/>
        </p:blipFill>
        <p:spPr>
          <a:xfrm>
            <a:off x="10618578" y="5777464"/>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logo for a child's training center&#10;&#10;AI-generated content may be incorrect." id="174" name="Google Shape;174;p4"/>
          <p:cNvPicPr preferRelativeResize="0"/>
          <p:nvPr/>
        </p:nvPicPr>
        <p:blipFill rotWithShape="1">
          <a:blip r:embed="rId3">
            <a:alphaModFix/>
          </a:blip>
          <a:srcRect b="0" l="0" r="0" t="0"/>
          <a:stretch/>
        </p:blipFill>
        <p:spPr>
          <a:xfrm>
            <a:off x="1114696" y="170335"/>
            <a:ext cx="2145625" cy="2291100"/>
          </a:xfrm>
          <a:prstGeom prst="rect">
            <a:avLst/>
          </a:prstGeom>
          <a:noFill/>
          <a:ln>
            <a:noFill/>
          </a:ln>
        </p:spPr>
      </p:pic>
      <p:pic>
        <p:nvPicPr>
          <p:cNvPr id="175" name="Google Shape;175;p4"/>
          <p:cNvPicPr preferRelativeResize="0"/>
          <p:nvPr/>
        </p:nvPicPr>
        <p:blipFill rotWithShape="1">
          <a:blip r:embed="rId4">
            <a:alphaModFix/>
          </a:blip>
          <a:srcRect b="0" l="0" r="0" t="0"/>
          <a:stretch/>
        </p:blipFill>
        <p:spPr>
          <a:xfrm>
            <a:off x="597001" y="3096273"/>
            <a:ext cx="3938924" cy="1109551"/>
          </a:xfrm>
          <a:prstGeom prst="rect">
            <a:avLst/>
          </a:prstGeom>
          <a:noFill/>
          <a:ln>
            <a:noFill/>
          </a:ln>
        </p:spPr>
      </p:pic>
      <p:pic>
        <p:nvPicPr>
          <p:cNvPr id="176" name="Google Shape;176;p4"/>
          <p:cNvPicPr preferRelativeResize="0"/>
          <p:nvPr/>
        </p:nvPicPr>
        <p:blipFill rotWithShape="1">
          <a:blip r:embed="rId5">
            <a:alphaModFix/>
          </a:blip>
          <a:srcRect b="0" l="0" r="0" t="0"/>
          <a:stretch/>
        </p:blipFill>
        <p:spPr>
          <a:xfrm>
            <a:off x="4898610" y="2543178"/>
            <a:ext cx="2609058" cy="2094575"/>
          </a:xfrm>
          <a:prstGeom prst="rect">
            <a:avLst/>
          </a:prstGeom>
          <a:noFill/>
          <a:ln>
            <a:noFill/>
          </a:ln>
        </p:spPr>
      </p:pic>
      <p:pic>
        <p:nvPicPr>
          <p:cNvPr id="177" name="Google Shape;177;p4"/>
          <p:cNvPicPr preferRelativeResize="0"/>
          <p:nvPr/>
        </p:nvPicPr>
        <p:blipFill rotWithShape="1">
          <a:blip r:embed="rId6">
            <a:alphaModFix/>
          </a:blip>
          <a:srcRect b="0" l="0" r="0" t="0"/>
          <a:stretch/>
        </p:blipFill>
        <p:spPr>
          <a:xfrm>
            <a:off x="955580" y="4375327"/>
            <a:ext cx="2240146" cy="2208969"/>
          </a:xfrm>
          <a:prstGeom prst="rect">
            <a:avLst/>
          </a:prstGeom>
          <a:noFill/>
          <a:ln>
            <a:noFill/>
          </a:ln>
        </p:spPr>
      </p:pic>
      <p:pic>
        <p:nvPicPr>
          <p:cNvPr id="178" name="Google Shape;178;p4"/>
          <p:cNvPicPr preferRelativeResize="0"/>
          <p:nvPr/>
        </p:nvPicPr>
        <p:blipFill rotWithShape="1">
          <a:blip r:embed="rId7">
            <a:alphaModFix/>
          </a:blip>
          <a:srcRect b="0" l="0" r="0" t="0"/>
          <a:stretch/>
        </p:blipFill>
        <p:spPr>
          <a:xfrm>
            <a:off x="3397686" y="-71562"/>
            <a:ext cx="5590954" cy="2592761"/>
          </a:xfrm>
          <a:prstGeom prst="rect">
            <a:avLst/>
          </a:prstGeom>
          <a:noFill/>
          <a:ln>
            <a:noFill/>
          </a:ln>
        </p:spPr>
      </p:pic>
      <p:pic>
        <p:nvPicPr>
          <p:cNvPr id="179" name="Google Shape;179;p4"/>
          <p:cNvPicPr preferRelativeResize="0"/>
          <p:nvPr/>
        </p:nvPicPr>
        <p:blipFill>
          <a:blip r:embed="rId8">
            <a:alphaModFix/>
          </a:blip>
          <a:stretch>
            <a:fillRect/>
          </a:stretch>
        </p:blipFill>
        <p:spPr>
          <a:xfrm>
            <a:off x="4033963" y="5136200"/>
            <a:ext cx="4338350" cy="978650"/>
          </a:xfrm>
          <a:prstGeom prst="rect">
            <a:avLst/>
          </a:prstGeom>
          <a:noFill/>
          <a:ln>
            <a:noFill/>
          </a:ln>
        </p:spPr>
      </p:pic>
      <p:pic>
        <p:nvPicPr>
          <p:cNvPr id="180" name="Google Shape;180;p4"/>
          <p:cNvPicPr preferRelativeResize="0"/>
          <p:nvPr/>
        </p:nvPicPr>
        <p:blipFill rotWithShape="1">
          <a:blip r:embed="rId9">
            <a:alphaModFix/>
          </a:blip>
          <a:srcRect b="0" l="0" r="0" t="0"/>
          <a:stretch/>
        </p:blipFill>
        <p:spPr>
          <a:xfrm>
            <a:off x="10589901" y="5763114"/>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3ebf11ae903_0_141"/>
          <p:cNvSpPr txBox="1"/>
          <p:nvPr/>
        </p:nvSpPr>
        <p:spPr>
          <a:xfrm>
            <a:off x="162075" y="124700"/>
            <a:ext cx="9441600" cy="173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800">
                <a:solidFill>
                  <a:schemeClr val="dk1"/>
                </a:solidFill>
              </a:rPr>
              <a:t>High standard deviation (13.3) reveals a wide spread in performance across different centers and practitioners. Strategically, this confirms that better outcomes are possible within rural KZN and supports the collaboration’s goal of "identifying micro-changes" from "pockets of excellence" and transferring them to weaker areas.</a:t>
            </a:r>
            <a:endParaRPr sz="1800">
              <a:solidFill>
                <a:schemeClr val="dk1"/>
              </a:solidFill>
            </a:endParaRPr>
          </a:p>
          <a:p>
            <a:pPr indent="0" lvl="0" marL="0" rtl="0" algn="l">
              <a:lnSpc>
                <a:spcPct val="115000"/>
              </a:lnSpc>
              <a:spcBef>
                <a:spcPts val="0"/>
              </a:spcBef>
              <a:spcAft>
                <a:spcPts val="0"/>
              </a:spcAft>
              <a:buNone/>
            </a:pPr>
            <a:r>
              <a:rPr lang="en-US" sz="1800">
                <a:solidFill>
                  <a:schemeClr val="dk1"/>
                </a:solidFill>
              </a:rPr>
              <a:t> </a:t>
            </a:r>
            <a:r>
              <a:rPr lang="en-US" sz="1100">
                <a:solidFill>
                  <a:schemeClr val="dk1"/>
                </a:solidFill>
              </a:rPr>
              <a:t> </a:t>
            </a:r>
            <a:endParaRPr sz="3500">
              <a:solidFill>
                <a:schemeClr val="dk1"/>
              </a:solidFill>
            </a:endParaRPr>
          </a:p>
        </p:txBody>
      </p:sp>
      <p:pic>
        <p:nvPicPr>
          <p:cNvPr id="508" name="Google Shape;508;g3ebf11ae903_0_141"/>
          <p:cNvPicPr preferRelativeResize="0"/>
          <p:nvPr/>
        </p:nvPicPr>
        <p:blipFill>
          <a:blip r:embed="rId3">
            <a:alphaModFix/>
          </a:blip>
          <a:stretch>
            <a:fillRect/>
          </a:stretch>
        </p:blipFill>
        <p:spPr>
          <a:xfrm>
            <a:off x="152400" y="2013200"/>
            <a:ext cx="10623400" cy="4136250"/>
          </a:xfrm>
          <a:prstGeom prst="rect">
            <a:avLst/>
          </a:prstGeom>
          <a:noFill/>
          <a:ln>
            <a:noFill/>
          </a:ln>
        </p:spPr>
      </p:pic>
      <p:pic>
        <p:nvPicPr>
          <p:cNvPr id="509" name="Google Shape;509;g3ebf11ae903_0_141"/>
          <p:cNvPicPr preferRelativeResize="0"/>
          <p:nvPr/>
        </p:nvPicPr>
        <p:blipFill rotWithShape="1">
          <a:blip r:embed="rId4">
            <a:alphaModFix/>
          </a:blip>
          <a:srcRect b="0" l="0" r="0" t="0"/>
          <a:stretch/>
        </p:blipFill>
        <p:spPr>
          <a:xfrm>
            <a:off x="10561225" y="5748758"/>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3f10bfdc800_0_72"/>
          <p:cNvSpPr txBox="1"/>
          <p:nvPr/>
        </p:nvSpPr>
        <p:spPr>
          <a:xfrm>
            <a:off x="374050" y="1695800"/>
            <a:ext cx="9878100" cy="258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3500">
                <a:solidFill>
                  <a:schemeClr val="dk1"/>
                </a:solidFill>
              </a:rPr>
              <a:t>Not just </a:t>
            </a:r>
            <a:r>
              <a:rPr b="1" lang="en-US" sz="3500">
                <a:solidFill>
                  <a:srgbClr val="45818E"/>
                </a:solidFill>
              </a:rPr>
              <a:t>"Did ELOM scores improve?"</a:t>
            </a:r>
            <a:endParaRPr b="1" sz="3500">
              <a:solidFill>
                <a:srgbClr val="45818E"/>
              </a:solidFill>
            </a:endParaRPr>
          </a:p>
          <a:p>
            <a:pPr indent="0" lvl="0" marL="0" rtl="0" algn="l">
              <a:lnSpc>
                <a:spcPct val="115000"/>
              </a:lnSpc>
              <a:spcBef>
                <a:spcPts val="0"/>
              </a:spcBef>
              <a:spcAft>
                <a:spcPts val="0"/>
              </a:spcAft>
              <a:buNone/>
            </a:pPr>
            <a:r>
              <a:t/>
            </a:r>
            <a:endParaRPr sz="3500">
              <a:solidFill>
                <a:schemeClr val="dk1"/>
              </a:solidFill>
            </a:endParaRPr>
          </a:p>
          <a:p>
            <a:pPr indent="0" lvl="0" marL="0" rtl="0" algn="l">
              <a:lnSpc>
                <a:spcPct val="115000"/>
              </a:lnSpc>
              <a:spcBef>
                <a:spcPts val="0"/>
              </a:spcBef>
              <a:spcAft>
                <a:spcPts val="0"/>
              </a:spcAft>
              <a:buNone/>
            </a:pPr>
            <a:r>
              <a:rPr lang="en-US" sz="3500">
                <a:solidFill>
                  <a:schemeClr val="dk1"/>
                </a:solidFill>
              </a:rPr>
              <a:t>But </a:t>
            </a:r>
            <a:r>
              <a:rPr b="1" lang="en-US" sz="3500">
                <a:solidFill>
                  <a:srgbClr val="45818E"/>
                </a:solidFill>
              </a:rPr>
              <a:t>"What implementation conditions were associated with improvement?”</a:t>
            </a:r>
            <a:endParaRPr b="1" sz="3500">
              <a:solidFill>
                <a:srgbClr val="45818E"/>
              </a:solidFill>
            </a:endParaRPr>
          </a:p>
        </p:txBody>
      </p:sp>
      <p:pic>
        <p:nvPicPr>
          <p:cNvPr id="515" name="Google Shape;515;g3f10bfdc800_0_72"/>
          <p:cNvPicPr preferRelativeResize="0"/>
          <p:nvPr/>
        </p:nvPicPr>
        <p:blipFill rotWithShape="1">
          <a:blip r:embed="rId3">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g3ebf11ae903_0_118"/>
          <p:cNvPicPr preferRelativeResize="0"/>
          <p:nvPr/>
        </p:nvPicPr>
        <p:blipFill>
          <a:blip r:embed="rId3">
            <a:alphaModFix/>
          </a:blip>
          <a:stretch>
            <a:fillRect/>
          </a:stretch>
        </p:blipFill>
        <p:spPr>
          <a:xfrm>
            <a:off x="0" y="0"/>
            <a:ext cx="10286999" cy="68579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3f10bfdc800_0_95"/>
          <p:cNvSpPr txBox="1"/>
          <p:nvPr/>
        </p:nvSpPr>
        <p:spPr>
          <a:xfrm>
            <a:off x="398988" y="242700"/>
            <a:ext cx="9878100" cy="3186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2000">
                <a:solidFill>
                  <a:srgbClr val="45818E"/>
                </a:solidFill>
              </a:rPr>
              <a:t>Not just implementing, but also: </a:t>
            </a:r>
            <a:endParaRPr b="1" sz="2000">
              <a:solidFill>
                <a:srgbClr val="45818E"/>
              </a:solidFill>
            </a:endParaRPr>
          </a:p>
          <a:p>
            <a:pPr indent="0" lvl="0" marL="0" rtl="0" algn="l">
              <a:lnSpc>
                <a:spcPct val="90000"/>
              </a:lnSpc>
              <a:spcBef>
                <a:spcPts val="800"/>
              </a:spcBef>
              <a:spcAft>
                <a:spcPts val="0"/>
              </a:spcAft>
              <a:buNone/>
            </a:pPr>
            <a:r>
              <a:t/>
            </a:r>
            <a:endParaRPr sz="2000">
              <a:solidFill>
                <a:schemeClr val="dk1"/>
              </a:solidFill>
            </a:endParaRPr>
          </a:p>
          <a:p>
            <a:pPr indent="-355600" lvl="0" marL="457200" rtl="0" algn="l">
              <a:lnSpc>
                <a:spcPct val="90000"/>
              </a:lnSpc>
              <a:spcBef>
                <a:spcPts val="800"/>
              </a:spcBef>
              <a:spcAft>
                <a:spcPts val="0"/>
              </a:spcAft>
              <a:buClr>
                <a:schemeClr val="dk1"/>
              </a:buClr>
              <a:buSzPts val="2000"/>
              <a:buChar char="-"/>
            </a:pPr>
            <a:r>
              <a:rPr lang="en-US" sz="2000">
                <a:solidFill>
                  <a:schemeClr val="dk1"/>
                </a:solidFill>
              </a:rPr>
              <a:t>documenting implementation </a:t>
            </a:r>
            <a:endParaRPr sz="2000">
              <a:solidFill>
                <a:schemeClr val="dk1"/>
              </a:solidFill>
            </a:endParaRPr>
          </a:p>
          <a:p>
            <a:pPr indent="-355600" lvl="0" marL="457200" rtl="0" algn="l">
              <a:lnSpc>
                <a:spcPct val="90000"/>
              </a:lnSpc>
              <a:spcBef>
                <a:spcPts val="0"/>
              </a:spcBef>
              <a:spcAft>
                <a:spcPts val="0"/>
              </a:spcAft>
              <a:buClr>
                <a:schemeClr val="dk1"/>
              </a:buClr>
              <a:buSzPts val="2000"/>
              <a:buChar char="-"/>
            </a:pPr>
            <a:r>
              <a:rPr lang="en-US" sz="2000">
                <a:solidFill>
                  <a:schemeClr val="dk1"/>
                </a:solidFill>
              </a:rPr>
              <a:t>tracking dosage </a:t>
            </a:r>
            <a:endParaRPr sz="2000">
              <a:solidFill>
                <a:schemeClr val="dk1"/>
              </a:solidFill>
            </a:endParaRPr>
          </a:p>
          <a:p>
            <a:pPr indent="-355600" lvl="0" marL="457200" rtl="0" algn="l">
              <a:lnSpc>
                <a:spcPct val="90000"/>
              </a:lnSpc>
              <a:spcBef>
                <a:spcPts val="0"/>
              </a:spcBef>
              <a:spcAft>
                <a:spcPts val="0"/>
              </a:spcAft>
              <a:buClr>
                <a:schemeClr val="dk1"/>
              </a:buClr>
              <a:buSzPts val="2000"/>
              <a:buChar char="-"/>
            </a:pPr>
            <a:r>
              <a:rPr lang="en-US" sz="2000">
                <a:solidFill>
                  <a:schemeClr val="dk1"/>
                </a:solidFill>
              </a:rPr>
              <a:t>comparing contextual variables </a:t>
            </a:r>
            <a:endParaRPr sz="2000">
              <a:solidFill>
                <a:schemeClr val="dk1"/>
              </a:solidFill>
            </a:endParaRPr>
          </a:p>
          <a:p>
            <a:pPr indent="-355600" lvl="0" marL="457200" rtl="0" algn="l">
              <a:lnSpc>
                <a:spcPct val="90000"/>
              </a:lnSpc>
              <a:spcBef>
                <a:spcPts val="0"/>
              </a:spcBef>
              <a:spcAft>
                <a:spcPts val="0"/>
              </a:spcAft>
              <a:buClr>
                <a:schemeClr val="dk1"/>
              </a:buClr>
              <a:buSzPts val="2000"/>
              <a:buChar char="-"/>
            </a:pPr>
            <a:r>
              <a:rPr lang="en-US" sz="2000">
                <a:solidFill>
                  <a:schemeClr val="dk1"/>
                </a:solidFill>
              </a:rPr>
              <a:t>analysing mentoring processes </a:t>
            </a:r>
            <a:endParaRPr sz="2000">
              <a:solidFill>
                <a:schemeClr val="dk1"/>
              </a:solidFill>
            </a:endParaRPr>
          </a:p>
          <a:p>
            <a:pPr indent="-355600" lvl="0" marL="457200" rtl="0" algn="l">
              <a:lnSpc>
                <a:spcPct val="90000"/>
              </a:lnSpc>
              <a:spcBef>
                <a:spcPts val="0"/>
              </a:spcBef>
              <a:spcAft>
                <a:spcPts val="0"/>
              </a:spcAft>
              <a:buClr>
                <a:schemeClr val="dk1"/>
              </a:buClr>
              <a:buSzPts val="2000"/>
              <a:buChar char="-"/>
            </a:pPr>
            <a:r>
              <a:rPr lang="en-US" sz="2000">
                <a:solidFill>
                  <a:schemeClr val="dk1"/>
                </a:solidFill>
              </a:rPr>
              <a:t>studying collaborative learning </a:t>
            </a:r>
            <a:endParaRPr sz="2000">
              <a:solidFill>
                <a:schemeClr val="dk1"/>
              </a:solidFill>
            </a:endParaRPr>
          </a:p>
          <a:p>
            <a:pPr indent="0" lvl="0" marL="0" rtl="0" algn="l">
              <a:lnSpc>
                <a:spcPct val="115000"/>
              </a:lnSpc>
              <a:spcBef>
                <a:spcPts val="800"/>
              </a:spcBef>
              <a:spcAft>
                <a:spcPts val="0"/>
              </a:spcAft>
              <a:buNone/>
            </a:pPr>
            <a:r>
              <a:t/>
            </a:r>
            <a:endParaRPr sz="3500">
              <a:solidFill>
                <a:schemeClr val="dk1"/>
              </a:solidFill>
            </a:endParaRPr>
          </a:p>
        </p:txBody>
      </p:sp>
      <p:pic>
        <p:nvPicPr>
          <p:cNvPr id="526" name="Google Shape;526;g3f10bfdc800_0_95"/>
          <p:cNvPicPr preferRelativeResize="0"/>
          <p:nvPr/>
        </p:nvPicPr>
        <p:blipFill>
          <a:blip r:embed="rId3">
            <a:alphaModFix/>
          </a:blip>
          <a:stretch>
            <a:fillRect/>
          </a:stretch>
        </p:blipFill>
        <p:spPr>
          <a:xfrm>
            <a:off x="949050" y="2916501"/>
            <a:ext cx="8777976" cy="3497200"/>
          </a:xfrm>
          <a:prstGeom prst="rect">
            <a:avLst/>
          </a:prstGeom>
          <a:noFill/>
          <a:ln>
            <a:noFill/>
          </a:ln>
        </p:spPr>
      </p:pic>
      <p:pic>
        <p:nvPicPr>
          <p:cNvPr id="527" name="Google Shape;527;g3f10bfdc800_0_95"/>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3f10bfdc800_0_41"/>
          <p:cNvSpPr txBox="1"/>
          <p:nvPr/>
        </p:nvSpPr>
        <p:spPr>
          <a:xfrm>
            <a:off x="368875" y="1663750"/>
            <a:ext cx="6840900" cy="421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600" u="sng">
              <a:solidFill>
                <a:srgbClr val="242424"/>
              </a:solidFill>
              <a:highlight>
                <a:srgbClr val="FFFFFF"/>
              </a:highlight>
            </a:endParaRPr>
          </a:p>
          <a:p>
            <a:pPr indent="0" lvl="0" marL="0" rtl="0" algn="l">
              <a:lnSpc>
                <a:spcPct val="115000"/>
              </a:lnSpc>
              <a:spcBef>
                <a:spcPts val="0"/>
              </a:spcBef>
              <a:spcAft>
                <a:spcPts val="0"/>
              </a:spcAft>
              <a:buNone/>
            </a:pPr>
            <a:r>
              <a:rPr lang="en-US" sz="1600">
                <a:solidFill>
                  <a:srgbClr val="242424"/>
                </a:solidFill>
                <a:highlight>
                  <a:srgbClr val="FFFFFF"/>
                </a:highlight>
              </a:rPr>
              <a:t> </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Layer 1: Practitioner Self-Monitoring</a:t>
            </a:r>
            <a:endParaRPr b="1" sz="1600">
              <a:solidFill>
                <a:srgbClr val="242424"/>
              </a:solidFill>
              <a:highlight>
                <a:srgbClr val="FFFFFF"/>
              </a:highlight>
            </a:endParaRPr>
          </a:p>
          <a:p>
            <a:pPr indent="0" lvl="0" marL="0" rtl="0" algn="l">
              <a:lnSpc>
                <a:spcPct val="115000"/>
              </a:lnSpc>
              <a:spcBef>
                <a:spcPts val="0"/>
              </a:spcBef>
              <a:spcAft>
                <a:spcPts val="0"/>
              </a:spcAft>
              <a:buNone/>
            </a:pPr>
            <a:r>
              <a:t/>
            </a:r>
            <a:endParaRPr b="1"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Who:</a:t>
            </a:r>
            <a:r>
              <a:rPr lang="en-US" sz="1600">
                <a:solidFill>
                  <a:srgbClr val="242424"/>
                </a:solidFill>
                <a:highlight>
                  <a:srgbClr val="FFFFFF"/>
                </a:highlight>
              </a:rPr>
              <a:t> ECD Practitioner</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Purpose:</a:t>
            </a:r>
            <a:r>
              <a:rPr lang="en-US" sz="1600">
                <a:solidFill>
                  <a:srgbClr val="242424"/>
                </a:solidFill>
                <a:highlight>
                  <a:srgbClr val="FFFFFF"/>
                </a:highlight>
              </a:rPr>
              <a:t> Track implementation, dosage and reflections on practice.</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Tool:</a:t>
            </a:r>
            <a:r>
              <a:rPr lang="en-US" sz="1600">
                <a:solidFill>
                  <a:srgbClr val="242424"/>
                </a:solidFill>
                <a:highlight>
                  <a:srgbClr val="FFFFFF"/>
                </a:highlight>
              </a:rPr>
              <a:t> Practitioner Weekly Practice Tracker</a:t>
            </a:r>
            <a:endParaRPr sz="1600">
              <a:solidFill>
                <a:srgbClr val="242424"/>
              </a:solidFill>
              <a:highlight>
                <a:srgbClr val="FFFFFF"/>
              </a:highlight>
            </a:endParaRPr>
          </a:p>
          <a:p>
            <a:pPr indent="0" lvl="0" marL="0" rtl="0" algn="l">
              <a:lnSpc>
                <a:spcPct val="115000"/>
              </a:lnSpc>
              <a:spcBef>
                <a:spcPts val="0"/>
              </a:spcBef>
              <a:spcAft>
                <a:spcPts val="0"/>
              </a:spcAft>
              <a:buNone/>
            </a:pPr>
            <a:r>
              <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Focus:</a:t>
            </a:r>
            <a:endParaRPr b="1"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Activities implemented</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Frequency/dosage</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Child engagement</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Confidence</a:t>
            </a:r>
            <a:endParaRPr sz="1600">
              <a:solidFill>
                <a:srgbClr val="242424"/>
              </a:solidFill>
              <a:highlight>
                <a:srgbClr val="FFFFFF"/>
              </a:highlight>
            </a:endParaRPr>
          </a:p>
          <a:p>
            <a:pPr indent="-342900" lvl="0" marL="457200" rtl="0" algn="l">
              <a:lnSpc>
                <a:spcPct val="115000"/>
              </a:lnSpc>
              <a:spcBef>
                <a:spcPts val="0"/>
              </a:spcBef>
              <a:spcAft>
                <a:spcPts val="0"/>
              </a:spcAft>
              <a:buClr>
                <a:srgbClr val="242424"/>
              </a:buClr>
              <a:buSzPts val="1800"/>
              <a:buFont typeface="Arial"/>
              <a:buChar char="●"/>
            </a:pPr>
            <a:r>
              <a:rPr lang="en-US" sz="1700">
                <a:solidFill>
                  <a:srgbClr val="242424"/>
                </a:solidFill>
                <a:highlight>
                  <a:srgbClr val="FFFFFF"/>
                </a:highlight>
              </a:rPr>
              <a:t>Challenges</a:t>
            </a:r>
            <a:endParaRPr sz="1700">
              <a:solidFill>
                <a:srgbClr val="242424"/>
              </a:solidFill>
              <a:highlight>
                <a:srgbClr val="FFFFFF"/>
              </a:highlight>
            </a:endParaRPr>
          </a:p>
        </p:txBody>
      </p:sp>
      <p:pic>
        <p:nvPicPr>
          <p:cNvPr id="533" name="Google Shape;533;g3f10bfdc800_0_41"/>
          <p:cNvPicPr preferRelativeResize="0"/>
          <p:nvPr/>
        </p:nvPicPr>
        <p:blipFill rotWithShape="1">
          <a:blip r:embed="rId3">
            <a:alphaModFix/>
          </a:blip>
          <a:srcRect b="0" l="2505" r="73076" t="0"/>
          <a:stretch/>
        </p:blipFill>
        <p:spPr>
          <a:xfrm>
            <a:off x="368875" y="1015675"/>
            <a:ext cx="2604525" cy="1022250"/>
          </a:xfrm>
          <a:prstGeom prst="rect">
            <a:avLst/>
          </a:prstGeom>
          <a:noFill/>
          <a:ln>
            <a:noFill/>
          </a:ln>
        </p:spPr>
      </p:pic>
      <p:sp>
        <p:nvSpPr>
          <p:cNvPr id="534" name="Google Shape;534;g3f10bfdc800_0_41"/>
          <p:cNvSpPr txBox="1"/>
          <p:nvPr/>
        </p:nvSpPr>
        <p:spPr>
          <a:xfrm>
            <a:off x="368875" y="275200"/>
            <a:ext cx="9470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800" u="sng">
                <a:solidFill>
                  <a:srgbClr val="242424"/>
                </a:solidFill>
                <a:highlight>
                  <a:schemeClr val="lt1"/>
                </a:highlight>
              </a:rPr>
              <a:t>A Multi-Layered Implementation Monitoring Framework</a:t>
            </a:r>
            <a:endParaRPr sz="1600"/>
          </a:p>
        </p:txBody>
      </p:sp>
      <p:pic>
        <p:nvPicPr>
          <p:cNvPr id="535" name="Google Shape;535;g3f10bfdc800_0_41"/>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ebf11ae903_0_126"/>
          <p:cNvSpPr txBox="1"/>
          <p:nvPr/>
        </p:nvSpPr>
        <p:spPr>
          <a:xfrm>
            <a:off x="761025" y="1741300"/>
            <a:ext cx="6311400" cy="421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rgbClr val="242424"/>
                </a:solidFill>
                <a:highlight>
                  <a:srgbClr val="FFFFFF"/>
                </a:highlight>
              </a:rPr>
              <a:t>Layer 2: Facilitator Monitoring and Coaching</a:t>
            </a:r>
            <a:endParaRPr b="1" sz="1600">
              <a:solidFill>
                <a:srgbClr val="242424"/>
              </a:solidFill>
              <a:highlight>
                <a:srgbClr val="FFFFFF"/>
              </a:highlight>
            </a:endParaRPr>
          </a:p>
          <a:p>
            <a:pPr indent="0" lvl="0" marL="0" rtl="0" algn="l">
              <a:lnSpc>
                <a:spcPct val="115000"/>
              </a:lnSpc>
              <a:spcBef>
                <a:spcPts val="0"/>
              </a:spcBef>
              <a:spcAft>
                <a:spcPts val="0"/>
              </a:spcAft>
              <a:buNone/>
            </a:pPr>
            <a:r>
              <a:t/>
            </a:r>
            <a:endParaRPr b="1"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Who:</a:t>
            </a:r>
            <a:r>
              <a:rPr lang="en-US" sz="1600">
                <a:solidFill>
                  <a:srgbClr val="242424"/>
                </a:solidFill>
                <a:highlight>
                  <a:srgbClr val="FFFFFF"/>
                </a:highlight>
              </a:rPr>
              <a:t> Training Mentor</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Purpose:</a:t>
            </a:r>
            <a:r>
              <a:rPr lang="en-US" sz="1600">
                <a:solidFill>
                  <a:srgbClr val="242424"/>
                </a:solidFill>
                <a:highlight>
                  <a:srgbClr val="FFFFFF"/>
                </a:highlight>
              </a:rPr>
              <a:t> Verify implementation, provide support, and capture qualitative insights.</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Tool:</a:t>
            </a:r>
            <a:r>
              <a:rPr lang="en-US" sz="1600">
                <a:solidFill>
                  <a:srgbClr val="242424"/>
                </a:solidFill>
                <a:highlight>
                  <a:srgbClr val="FFFFFF"/>
                </a:highlight>
              </a:rPr>
              <a:t> Facilitator Visit </a:t>
            </a:r>
            <a:r>
              <a:rPr lang="en-US" sz="1600">
                <a:solidFill>
                  <a:srgbClr val="698D1B"/>
                </a:solidFill>
                <a:highlight>
                  <a:srgbClr val="FFFFFF"/>
                </a:highlight>
              </a:rPr>
              <a:t>&amp; Mentoring</a:t>
            </a:r>
            <a:r>
              <a:rPr lang="en-US" sz="1600">
                <a:solidFill>
                  <a:srgbClr val="242424"/>
                </a:solidFill>
                <a:highlight>
                  <a:srgbClr val="FFFFFF"/>
                </a:highlight>
              </a:rPr>
              <a:t> Tool</a:t>
            </a:r>
            <a:endParaRPr sz="1600">
              <a:solidFill>
                <a:srgbClr val="242424"/>
              </a:solidFill>
              <a:highlight>
                <a:srgbClr val="FFFFFF"/>
              </a:highlight>
            </a:endParaRPr>
          </a:p>
          <a:p>
            <a:pPr indent="0" lvl="0" marL="0" rtl="0" algn="l">
              <a:lnSpc>
                <a:spcPct val="115000"/>
              </a:lnSpc>
              <a:spcBef>
                <a:spcPts val="0"/>
              </a:spcBef>
              <a:spcAft>
                <a:spcPts val="0"/>
              </a:spcAft>
              <a:buNone/>
            </a:pPr>
            <a:r>
              <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Focus:</a:t>
            </a:r>
            <a:endParaRPr b="1"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Observation</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Practitioner feedback</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Resource use</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Child familiarity with activities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Coaching provided</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Next steps</a:t>
            </a:r>
            <a:endParaRPr b="1" sz="1600" u="sng">
              <a:solidFill>
                <a:srgbClr val="242424"/>
              </a:solidFill>
              <a:highlight>
                <a:srgbClr val="FFFFFF"/>
              </a:highlight>
            </a:endParaRPr>
          </a:p>
        </p:txBody>
      </p:sp>
      <p:pic>
        <p:nvPicPr>
          <p:cNvPr id="541" name="Google Shape;541;g3ebf11ae903_0_126"/>
          <p:cNvPicPr preferRelativeResize="0"/>
          <p:nvPr/>
        </p:nvPicPr>
        <p:blipFill>
          <a:blip r:embed="rId3">
            <a:alphaModFix/>
          </a:blip>
          <a:stretch>
            <a:fillRect/>
          </a:stretch>
        </p:blipFill>
        <p:spPr>
          <a:xfrm>
            <a:off x="486025" y="364375"/>
            <a:ext cx="3676650" cy="1000125"/>
          </a:xfrm>
          <a:prstGeom prst="rect">
            <a:avLst/>
          </a:prstGeom>
          <a:noFill/>
          <a:ln>
            <a:noFill/>
          </a:ln>
        </p:spPr>
      </p:pic>
      <p:pic>
        <p:nvPicPr>
          <p:cNvPr id="542" name="Google Shape;542;g3ebf11ae903_0_126"/>
          <p:cNvPicPr preferRelativeResize="0"/>
          <p:nvPr/>
        </p:nvPicPr>
        <p:blipFill rotWithShape="1">
          <a:blip r:embed="rId4">
            <a:alphaModFix/>
          </a:blip>
          <a:srcRect b="0" l="0" r="0" t="0"/>
          <a:stretch/>
        </p:blipFill>
        <p:spPr>
          <a:xfrm>
            <a:off x="10575550" y="576313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ebf11ae903_0_131"/>
          <p:cNvSpPr txBox="1"/>
          <p:nvPr/>
        </p:nvSpPr>
        <p:spPr>
          <a:xfrm>
            <a:off x="586475" y="1853525"/>
            <a:ext cx="6124500" cy="442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rgbClr val="242424"/>
                </a:solidFill>
                <a:highlight>
                  <a:srgbClr val="FFFFFF"/>
                </a:highlight>
              </a:rPr>
              <a:t>Layer 3: Organisational Monitoring and Learning</a:t>
            </a:r>
            <a:endParaRPr b="1" sz="1600">
              <a:solidFill>
                <a:srgbClr val="242424"/>
              </a:solidFill>
              <a:highlight>
                <a:srgbClr val="FFFFFF"/>
              </a:highlight>
            </a:endParaRPr>
          </a:p>
          <a:p>
            <a:pPr indent="0" lvl="0" marL="0" rtl="0" algn="l">
              <a:lnSpc>
                <a:spcPct val="115000"/>
              </a:lnSpc>
              <a:spcBef>
                <a:spcPts val="0"/>
              </a:spcBef>
              <a:spcAft>
                <a:spcPts val="0"/>
              </a:spcAft>
              <a:buNone/>
            </a:pPr>
            <a:r>
              <a:t/>
            </a:r>
            <a:endParaRPr b="1"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Who:</a:t>
            </a:r>
            <a:r>
              <a:rPr lang="en-US" sz="1600">
                <a:solidFill>
                  <a:srgbClr val="242424"/>
                </a:solidFill>
                <a:highlight>
                  <a:srgbClr val="FFFFFF"/>
                </a:highlight>
              </a:rPr>
              <a:t> Partner Organisation</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Purpose:</a:t>
            </a:r>
            <a:r>
              <a:rPr lang="en-US" sz="1600">
                <a:solidFill>
                  <a:srgbClr val="242424"/>
                </a:solidFill>
                <a:highlight>
                  <a:srgbClr val="FFFFFF"/>
                </a:highlight>
              </a:rPr>
              <a:t> Track implementation across centres and identify trends.</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Tool:</a:t>
            </a:r>
            <a:r>
              <a:rPr lang="en-US" sz="1600">
                <a:solidFill>
                  <a:srgbClr val="242424"/>
                </a:solidFill>
                <a:highlight>
                  <a:srgbClr val="FFFFFF"/>
                </a:highlight>
              </a:rPr>
              <a:t> Master Centre Tracker</a:t>
            </a:r>
            <a:endParaRPr sz="1600">
              <a:solidFill>
                <a:srgbClr val="242424"/>
              </a:solidFill>
              <a:highlight>
                <a:srgbClr val="FFFFFF"/>
              </a:highlight>
            </a:endParaRPr>
          </a:p>
          <a:p>
            <a:pPr indent="0" lvl="0" marL="0" rtl="0" algn="l">
              <a:lnSpc>
                <a:spcPct val="115000"/>
              </a:lnSpc>
              <a:spcBef>
                <a:spcPts val="0"/>
              </a:spcBef>
              <a:spcAft>
                <a:spcPts val="0"/>
              </a:spcAft>
              <a:buNone/>
            </a:pPr>
            <a:r>
              <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Focus:</a:t>
            </a:r>
            <a:endParaRPr b="1"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Number of centres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Number of practitioners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Number of children reached</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Support provided</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Dosage trends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Implementation progress</a:t>
            </a:r>
            <a:endParaRPr sz="1600">
              <a:solidFill>
                <a:srgbClr val="242424"/>
              </a:solidFill>
              <a:highlight>
                <a:srgbClr val="FFFFFF"/>
              </a:highlight>
            </a:endParaRPr>
          </a:p>
          <a:p>
            <a:pPr indent="0" lvl="0" marL="457200" rtl="0" algn="l">
              <a:lnSpc>
                <a:spcPct val="115000"/>
              </a:lnSpc>
              <a:spcBef>
                <a:spcPts val="0"/>
              </a:spcBef>
              <a:spcAft>
                <a:spcPts val="0"/>
              </a:spcAft>
              <a:buNone/>
            </a:pPr>
            <a:r>
              <a:t/>
            </a:r>
            <a:endParaRPr b="1" sz="1100" u="sng">
              <a:solidFill>
                <a:srgbClr val="242424"/>
              </a:solidFill>
              <a:highlight>
                <a:srgbClr val="FFFFFF"/>
              </a:highlight>
            </a:endParaRPr>
          </a:p>
        </p:txBody>
      </p:sp>
      <p:pic>
        <p:nvPicPr>
          <p:cNvPr id="548" name="Google Shape;548;g3ebf11ae903_0_131"/>
          <p:cNvPicPr preferRelativeResize="0"/>
          <p:nvPr/>
        </p:nvPicPr>
        <p:blipFill rotWithShape="1">
          <a:blip r:embed="rId3">
            <a:alphaModFix/>
          </a:blip>
          <a:srcRect b="0" l="0" r="0" t="10362"/>
          <a:stretch/>
        </p:blipFill>
        <p:spPr>
          <a:xfrm>
            <a:off x="361375" y="491300"/>
            <a:ext cx="3571875" cy="990450"/>
          </a:xfrm>
          <a:prstGeom prst="rect">
            <a:avLst/>
          </a:prstGeom>
          <a:noFill/>
          <a:ln>
            <a:noFill/>
          </a:ln>
        </p:spPr>
      </p:pic>
      <p:pic>
        <p:nvPicPr>
          <p:cNvPr id="549" name="Google Shape;549;g3ebf11ae903_0_131"/>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ebf11ae903_0_136"/>
          <p:cNvSpPr txBox="1"/>
          <p:nvPr/>
        </p:nvSpPr>
        <p:spPr>
          <a:xfrm>
            <a:off x="611400" y="1828600"/>
            <a:ext cx="6860100" cy="393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rgbClr val="242424"/>
                </a:solidFill>
                <a:highlight>
                  <a:srgbClr val="FFFFFF"/>
                </a:highlight>
              </a:rPr>
              <a:t>Layer 4: Collaborative Monitoring, Evaluation and Learning (MEL)</a:t>
            </a:r>
            <a:endParaRPr b="1" sz="1600">
              <a:solidFill>
                <a:srgbClr val="242424"/>
              </a:solidFill>
              <a:highlight>
                <a:srgbClr val="FFFFFF"/>
              </a:highlight>
            </a:endParaRPr>
          </a:p>
          <a:p>
            <a:pPr indent="0" lvl="0" marL="0" rtl="0" algn="l">
              <a:lnSpc>
                <a:spcPct val="115000"/>
              </a:lnSpc>
              <a:spcBef>
                <a:spcPts val="0"/>
              </a:spcBef>
              <a:spcAft>
                <a:spcPts val="0"/>
              </a:spcAft>
              <a:buNone/>
            </a:pPr>
            <a:r>
              <a:t/>
            </a:r>
            <a:endParaRPr b="1"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Who:</a:t>
            </a:r>
            <a:r>
              <a:rPr lang="en-US" sz="1600">
                <a:solidFill>
                  <a:srgbClr val="242424"/>
                </a:solidFill>
                <a:highlight>
                  <a:srgbClr val="FFFFFF"/>
                </a:highlight>
              </a:rPr>
              <a:t> KZN ECD Microchange Collaborative</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Purpose:</a:t>
            </a:r>
            <a:r>
              <a:rPr lang="en-US" sz="1600">
                <a:solidFill>
                  <a:srgbClr val="242424"/>
                </a:solidFill>
                <a:highlight>
                  <a:srgbClr val="FFFFFF"/>
                </a:highlight>
              </a:rPr>
              <a:t> Analyse implementation across organisations and assess collective learning and outcomes.</a:t>
            </a:r>
            <a:endParaRPr sz="1600">
              <a:solidFill>
                <a:srgbClr val="242424"/>
              </a:solidFill>
              <a:highlight>
                <a:srgbClr val="FFFFFF"/>
              </a:highlight>
            </a:endParaRPr>
          </a:p>
          <a:p>
            <a:pPr indent="0" lvl="0" marL="0" rtl="0" algn="l">
              <a:lnSpc>
                <a:spcPct val="115000"/>
              </a:lnSpc>
              <a:spcBef>
                <a:spcPts val="0"/>
              </a:spcBef>
              <a:spcAft>
                <a:spcPts val="0"/>
              </a:spcAft>
              <a:buNone/>
            </a:pPr>
            <a:r>
              <a:t/>
            </a:r>
            <a:endParaRPr sz="1600">
              <a:solidFill>
                <a:srgbClr val="242424"/>
              </a:solidFill>
              <a:highlight>
                <a:srgbClr val="FFFFFF"/>
              </a:highlight>
            </a:endParaRPr>
          </a:p>
          <a:p>
            <a:pPr indent="0" lvl="0" marL="0" rtl="0" algn="l">
              <a:lnSpc>
                <a:spcPct val="115000"/>
              </a:lnSpc>
              <a:spcBef>
                <a:spcPts val="0"/>
              </a:spcBef>
              <a:spcAft>
                <a:spcPts val="0"/>
              </a:spcAft>
              <a:buNone/>
            </a:pPr>
            <a:r>
              <a:rPr b="1" lang="en-US" sz="1600">
                <a:solidFill>
                  <a:srgbClr val="242424"/>
                </a:solidFill>
                <a:highlight>
                  <a:srgbClr val="FFFFFF"/>
                </a:highlight>
              </a:rPr>
              <a:t>Focus:</a:t>
            </a:r>
            <a:endParaRPr b="1"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ELOM results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Cross-organisational learning</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Micro-change effectiveness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Implementation models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Scale-up opportunities</a:t>
            </a:r>
            <a:endParaRPr sz="1600">
              <a:solidFill>
                <a:srgbClr val="242424"/>
              </a:solidFill>
              <a:highlight>
                <a:srgbClr val="FFFFFF"/>
              </a:highlight>
            </a:endParaRPr>
          </a:p>
          <a:p>
            <a:pPr indent="-336550" lvl="0" marL="457200" rtl="0" algn="l">
              <a:lnSpc>
                <a:spcPct val="115000"/>
              </a:lnSpc>
              <a:spcBef>
                <a:spcPts val="0"/>
              </a:spcBef>
              <a:spcAft>
                <a:spcPts val="0"/>
              </a:spcAft>
              <a:buClr>
                <a:srgbClr val="242424"/>
              </a:buClr>
              <a:buSzPts val="1700"/>
              <a:buFont typeface="Arial"/>
              <a:buChar char="●"/>
            </a:pPr>
            <a:r>
              <a:rPr lang="en-US" sz="1600">
                <a:solidFill>
                  <a:srgbClr val="242424"/>
                </a:solidFill>
                <a:highlight>
                  <a:srgbClr val="FFFFFF"/>
                </a:highlight>
              </a:rPr>
              <a:t>COP learning</a:t>
            </a:r>
            <a:endParaRPr b="1" sz="1600" u="sng">
              <a:solidFill>
                <a:srgbClr val="242424"/>
              </a:solidFill>
              <a:highlight>
                <a:srgbClr val="FFFFFF"/>
              </a:highlight>
            </a:endParaRPr>
          </a:p>
        </p:txBody>
      </p:sp>
      <p:pic>
        <p:nvPicPr>
          <p:cNvPr id="555" name="Google Shape;555;g3ebf11ae903_0_136"/>
          <p:cNvPicPr preferRelativeResize="0"/>
          <p:nvPr/>
        </p:nvPicPr>
        <p:blipFill>
          <a:blip r:embed="rId3">
            <a:alphaModFix/>
          </a:blip>
          <a:stretch>
            <a:fillRect/>
          </a:stretch>
        </p:blipFill>
        <p:spPr>
          <a:xfrm>
            <a:off x="448625" y="389325"/>
            <a:ext cx="3429000" cy="1123950"/>
          </a:xfrm>
          <a:prstGeom prst="rect">
            <a:avLst/>
          </a:prstGeom>
          <a:noFill/>
          <a:ln>
            <a:noFill/>
          </a:ln>
        </p:spPr>
      </p:pic>
      <p:pic>
        <p:nvPicPr>
          <p:cNvPr id="556" name="Google Shape;556;g3ebf11ae903_0_136"/>
          <p:cNvPicPr preferRelativeResize="0"/>
          <p:nvPr/>
        </p:nvPicPr>
        <p:blipFill rotWithShape="1">
          <a:blip r:embed="rId4">
            <a:alphaModFix/>
          </a:blip>
          <a:srcRect b="0" l="0" r="0" t="0"/>
          <a:stretch/>
        </p:blipFill>
        <p:spPr>
          <a:xfrm>
            <a:off x="10575575" y="5762208"/>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20"/>
          <p:cNvSpPr txBox="1"/>
          <p:nvPr>
            <p:ph type="ctrTitle"/>
          </p:nvPr>
        </p:nvSpPr>
        <p:spPr>
          <a:xfrm>
            <a:off x="1457192" y="3190084"/>
            <a:ext cx="7767000" cy="1646400"/>
          </a:xfrm>
          <a:prstGeom prst="rect">
            <a:avLst/>
          </a:prstGeom>
          <a:noFill/>
          <a:ln>
            <a:noFill/>
          </a:ln>
        </p:spPr>
        <p:txBody>
          <a:bodyPr anchorCtr="0" anchor="b" bIns="45700" lIns="91425" spcFirstLastPara="1" rIns="91425" wrap="square" tIns="45700">
            <a:noAutofit/>
          </a:bodyPr>
          <a:lstStyle/>
          <a:p>
            <a:pPr indent="0" lvl="0" marL="0" rtl="0" algn="just">
              <a:lnSpc>
                <a:spcPct val="150000"/>
              </a:lnSpc>
              <a:spcBef>
                <a:spcPts val="0"/>
              </a:spcBef>
              <a:spcAft>
                <a:spcPts val="0"/>
              </a:spcAft>
              <a:buClr>
                <a:schemeClr val="dk1"/>
              </a:buClr>
              <a:buSzPts val="1100"/>
              <a:buFont typeface="Arial"/>
              <a:buNone/>
            </a:pPr>
            <a:r>
              <a:rPr lang="en-US" sz="1800">
                <a:solidFill>
                  <a:srgbClr val="45818E"/>
                </a:solidFill>
              </a:rPr>
              <a:t>Despite growing investment in ECD, there is </a:t>
            </a:r>
            <a:r>
              <a:rPr b="1" lang="en-US" sz="1800"/>
              <a:t>insufficient evidence </a:t>
            </a:r>
            <a:r>
              <a:rPr lang="en-US" sz="1800">
                <a:solidFill>
                  <a:srgbClr val="45818E"/>
                </a:solidFill>
              </a:rPr>
              <a:t>about which practical programme improvements directly shift child outcomes in rural KZN contexts. </a:t>
            </a:r>
            <a:endParaRPr sz="1800">
              <a:solidFill>
                <a:srgbClr val="45818E"/>
              </a:solidFill>
            </a:endParaRPr>
          </a:p>
          <a:p>
            <a:pPr indent="0" lvl="0" marL="0" rtl="0" algn="just">
              <a:lnSpc>
                <a:spcPct val="150000"/>
              </a:lnSpc>
              <a:spcBef>
                <a:spcPts val="0"/>
              </a:spcBef>
              <a:spcAft>
                <a:spcPts val="0"/>
              </a:spcAft>
              <a:buClr>
                <a:schemeClr val="dk1"/>
              </a:buClr>
              <a:buSzPts val="1100"/>
              <a:buFont typeface="Arial"/>
              <a:buNone/>
            </a:pPr>
            <a:r>
              <a:t/>
            </a:r>
            <a:endParaRPr sz="1800">
              <a:solidFill>
                <a:srgbClr val="45818E"/>
              </a:solidFill>
            </a:endParaRPr>
          </a:p>
          <a:p>
            <a:pPr indent="0" lvl="0" marL="0" rtl="0" algn="just">
              <a:lnSpc>
                <a:spcPct val="150000"/>
              </a:lnSpc>
              <a:spcBef>
                <a:spcPts val="0"/>
              </a:spcBef>
              <a:spcAft>
                <a:spcPts val="0"/>
              </a:spcAft>
              <a:buClr>
                <a:schemeClr val="dk1"/>
              </a:buClr>
              <a:buSzPts val="1100"/>
              <a:buFont typeface="Arial"/>
              <a:buNone/>
            </a:pPr>
            <a:r>
              <a:rPr lang="en-US" sz="1800">
                <a:solidFill>
                  <a:srgbClr val="45818E"/>
                </a:solidFill>
              </a:rPr>
              <a:t>Individual organisations lack the data volume and cross-contextual comparison needed to draw reliable conclusions. The ECD Microchange Collaborative KZN addresses this by bringing six organisations together under a single measurement framework, </a:t>
            </a:r>
            <a:r>
              <a:rPr b="1" lang="en-US" sz="1800"/>
              <a:t>enabling comparisons that no single organisation could generate alone.</a:t>
            </a:r>
            <a:endParaRPr b="1" sz="6200"/>
          </a:p>
        </p:txBody>
      </p:sp>
      <p:pic>
        <p:nvPicPr>
          <p:cNvPr id="562" name="Google Shape;562;p20"/>
          <p:cNvPicPr preferRelativeResize="0"/>
          <p:nvPr/>
        </p:nvPicPr>
        <p:blipFill rotWithShape="1">
          <a:blip r:embed="rId3">
            <a:alphaModFix/>
          </a:blip>
          <a:srcRect b="0" l="0" r="0" t="0"/>
          <a:stretch/>
        </p:blipFill>
        <p:spPr>
          <a:xfrm>
            <a:off x="3" y="5543384"/>
            <a:ext cx="1971923" cy="131461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f10bfdc800_0_113"/>
          <p:cNvSpPr txBox="1"/>
          <p:nvPr>
            <p:ph type="ctrTitle"/>
          </p:nvPr>
        </p:nvSpPr>
        <p:spPr>
          <a:xfrm>
            <a:off x="1507067" y="2404534"/>
            <a:ext cx="7767000" cy="1646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Preliminary Results</a:t>
            </a:r>
            <a:endParaRPr/>
          </a:p>
        </p:txBody>
      </p:sp>
      <p:sp>
        <p:nvSpPr>
          <p:cNvPr id="568" name="Google Shape;568;g3f10bfdc800_0_113"/>
          <p:cNvSpPr txBox="1"/>
          <p:nvPr>
            <p:ph idx="1" type="subTitle"/>
          </p:nvPr>
        </p:nvSpPr>
        <p:spPr>
          <a:xfrm>
            <a:off x="1507067" y="4050833"/>
            <a:ext cx="7767000" cy="10968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Monitoring </a:t>
            </a:r>
            <a:endParaRPr/>
          </a:p>
        </p:txBody>
      </p:sp>
      <p:pic>
        <p:nvPicPr>
          <p:cNvPr id="569" name="Google Shape;569;g3f10bfdc800_0_113"/>
          <p:cNvPicPr preferRelativeResize="0"/>
          <p:nvPr/>
        </p:nvPicPr>
        <p:blipFill rotWithShape="1">
          <a:blip r:embed="rId3">
            <a:alphaModFix/>
          </a:blip>
          <a:srcRect b="0" l="0" r="0" t="0"/>
          <a:stretch/>
        </p:blipFill>
        <p:spPr>
          <a:xfrm>
            <a:off x="0" y="5211600"/>
            <a:ext cx="2469631" cy="1646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5"/>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6" name="Google Shape;186;p5"/>
          <p:cNvSpPr txBox="1"/>
          <p:nvPr/>
        </p:nvSpPr>
        <p:spPr>
          <a:xfrm>
            <a:off x="571500" y="381000"/>
            <a:ext cx="8572500" cy="6096000"/>
          </a:xfrm>
          <a:prstGeom prst="rect">
            <a:avLst/>
          </a:prstGeom>
          <a:solidFill>
            <a:srgbClr val="000000">
              <a:alpha val="0"/>
            </a:srgbClr>
          </a:solidFill>
          <a:ln>
            <a:noFill/>
          </a:ln>
        </p:spPr>
        <p:txBody>
          <a:bodyPr anchorCtr="0" anchor="ctr" bIns="0" lIns="0" spcFirstLastPara="1" rIns="0" wrap="square" tIns="0">
            <a:normAutofit/>
          </a:bodyPr>
          <a:lstStyle/>
          <a:p>
            <a:pPr indent="-368300" lvl="0" marL="457200" rtl="0" algn="l">
              <a:spcBef>
                <a:spcPts val="0"/>
              </a:spcBef>
              <a:spcAft>
                <a:spcPts val="0"/>
              </a:spcAft>
              <a:buClr>
                <a:srgbClr val="2C3C43"/>
              </a:buClr>
              <a:buSzPts val="2200"/>
              <a:buFont typeface="Trebuchet MS"/>
              <a:buAutoNum type="arabicPeriod"/>
            </a:pPr>
            <a:r>
              <a:rPr b="1" lang="en-US" sz="2200">
                <a:solidFill>
                  <a:srgbClr val="2C3C43"/>
                </a:solidFill>
                <a:latin typeface="Trebuchet MS"/>
                <a:ea typeface="Trebuchet MS"/>
                <a:cs typeface="Trebuchet MS"/>
                <a:sym typeface="Trebuchet MS"/>
              </a:rPr>
              <a:t>Shared Missions: </a:t>
            </a:r>
            <a:r>
              <a:rPr b="0" lang="en-US" sz="2200">
                <a:solidFill>
                  <a:srgbClr val="90C226"/>
                </a:solidFill>
                <a:latin typeface="Trebuchet MS"/>
                <a:ea typeface="Trebuchet MS"/>
                <a:cs typeface="Trebuchet MS"/>
                <a:sym typeface="Trebuchet MS"/>
              </a:rPr>
              <a:t>Combining resources and expertise to address poor ELOM outcomes with urgency for 2026.</a:t>
            </a:r>
            <a:endParaRPr b="1" sz="2200">
              <a:solidFill>
                <a:srgbClr val="2C3C43"/>
              </a:solidFill>
              <a:latin typeface="Trebuchet MS"/>
              <a:ea typeface="Trebuchet MS"/>
              <a:cs typeface="Trebuchet MS"/>
              <a:sym typeface="Trebuchet MS"/>
            </a:endParaRPr>
          </a:p>
          <a:p>
            <a:pPr indent="-368300" lvl="0" marL="457200" rtl="0" algn="l">
              <a:spcBef>
                <a:spcPts val="2000"/>
              </a:spcBef>
              <a:spcAft>
                <a:spcPts val="0"/>
              </a:spcAft>
              <a:buClr>
                <a:srgbClr val="2C3C43"/>
              </a:buClr>
              <a:buSzPts val="2200"/>
              <a:buFont typeface="Trebuchet MS"/>
              <a:buAutoNum type="arabicPeriod"/>
            </a:pPr>
            <a:r>
              <a:rPr b="1" lang="en-US" sz="2200">
                <a:solidFill>
                  <a:srgbClr val="2C3C43"/>
                </a:solidFill>
                <a:latin typeface="Trebuchet MS"/>
                <a:ea typeface="Trebuchet MS"/>
                <a:cs typeface="Trebuchet MS"/>
                <a:sym typeface="Trebuchet MS"/>
              </a:rPr>
              <a:t>Clear Goals and Expectations: </a:t>
            </a:r>
            <a:r>
              <a:rPr b="0" lang="en-US" sz="2200">
                <a:solidFill>
                  <a:srgbClr val="90C226"/>
                </a:solidFill>
                <a:latin typeface="Trebuchet MS"/>
                <a:ea typeface="Trebuchet MS"/>
                <a:cs typeface="Trebuchet MS"/>
                <a:sym typeface="Trebuchet MS"/>
              </a:rPr>
              <a:t>Defining objectives for microchanges in 2 ELOM domains per organization to ensure focus.</a:t>
            </a:r>
            <a:endParaRPr b="1" sz="2200">
              <a:solidFill>
                <a:srgbClr val="2C3C43"/>
              </a:solidFill>
              <a:latin typeface="Trebuchet MS"/>
              <a:ea typeface="Trebuchet MS"/>
              <a:cs typeface="Trebuchet MS"/>
              <a:sym typeface="Trebuchet MS"/>
            </a:endParaRPr>
          </a:p>
          <a:p>
            <a:pPr indent="-368300" lvl="0" marL="457200" rtl="0" algn="l">
              <a:spcBef>
                <a:spcPts val="2000"/>
              </a:spcBef>
              <a:spcAft>
                <a:spcPts val="0"/>
              </a:spcAft>
              <a:buClr>
                <a:srgbClr val="2C3C43"/>
              </a:buClr>
              <a:buSzPts val="2200"/>
              <a:buFont typeface="Trebuchet MS"/>
              <a:buAutoNum type="arabicPeriod"/>
            </a:pPr>
            <a:r>
              <a:rPr b="1" lang="en-US" sz="2200">
                <a:solidFill>
                  <a:srgbClr val="2C3C43"/>
                </a:solidFill>
                <a:latin typeface="Trebuchet MS"/>
                <a:ea typeface="Trebuchet MS"/>
                <a:cs typeface="Trebuchet MS"/>
                <a:sym typeface="Trebuchet MS"/>
              </a:rPr>
              <a:t>Cultivating a Safe Space: </a:t>
            </a:r>
            <a:r>
              <a:rPr b="0" lang="en-US" sz="2200">
                <a:solidFill>
                  <a:srgbClr val="90C226"/>
                </a:solidFill>
                <a:latin typeface="Trebuchet MS"/>
                <a:ea typeface="Trebuchet MS"/>
                <a:cs typeface="Trebuchet MS"/>
                <a:sym typeface="Trebuchet MS"/>
              </a:rPr>
              <a:t>Enabling open dialogue to transparently share challenges of all types.</a:t>
            </a:r>
            <a:endParaRPr b="1" sz="2200">
              <a:solidFill>
                <a:srgbClr val="2C3C43"/>
              </a:solidFill>
              <a:latin typeface="Trebuchet MS"/>
              <a:ea typeface="Trebuchet MS"/>
              <a:cs typeface="Trebuchet MS"/>
              <a:sym typeface="Trebuchet MS"/>
            </a:endParaRPr>
          </a:p>
          <a:p>
            <a:pPr indent="-368300" lvl="0" marL="457200" rtl="0" algn="l">
              <a:spcBef>
                <a:spcPts val="2000"/>
              </a:spcBef>
              <a:spcAft>
                <a:spcPts val="0"/>
              </a:spcAft>
              <a:buClr>
                <a:srgbClr val="2C3C43"/>
              </a:buClr>
              <a:buSzPts val="2200"/>
              <a:buFont typeface="Trebuchet MS"/>
              <a:buAutoNum type="arabicPeriod"/>
            </a:pPr>
            <a:r>
              <a:rPr b="1" lang="en-US" sz="2200">
                <a:solidFill>
                  <a:srgbClr val="2C3C43"/>
                </a:solidFill>
                <a:latin typeface="Trebuchet MS"/>
                <a:ea typeface="Trebuchet MS"/>
                <a:cs typeface="Trebuchet MS"/>
                <a:sym typeface="Trebuchet MS"/>
              </a:rPr>
              <a:t>Mutual Growth: </a:t>
            </a:r>
            <a:r>
              <a:rPr b="0" lang="en-US" sz="2200">
                <a:solidFill>
                  <a:srgbClr val="90C226"/>
                </a:solidFill>
                <a:latin typeface="Trebuchet MS"/>
                <a:ea typeface="Trebuchet MS"/>
                <a:cs typeface="Trebuchet MS"/>
                <a:sym typeface="Trebuchet MS"/>
              </a:rPr>
              <a:t>Fostering collaboration and a sustainable framework for ongoing, endless ECD learning.</a:t>
            </a:r>
            <a:endParaRPr b="1" sz="2200">
              <a:solidFill>
                <a:srgbClr val="2C3C43"/>
              </a:solidFill>
              <a:latin typeface="Trebuchet MS"/>
              <a:ea typeface="Trebuchet MS"/>
              <a:cs typeface="Trebuchet MS"/>
              <a:sym typeface="Trebuchet MS"/>
            </a:endParaRPr>
          </a:p>
          <a:p>
            <a:pPr indent="-368300" lvl="0" marL="457200" rtl="0" algn="l">
              <a:spcBef>
                <a:spcPts val="2000"/>
              </a:spcBef>
              <a:spcAft>
                <a:spcPts val="0"/>
              </a:spcAft>
              <a:buClr>
                <a:srgbClr val="2C3C43"/>
              </a:buClr>
              <a:buSzPts val="2200"/>
              <a:buFont typeface="Trebuchet MS"/>
              <a:buAutoNum type="arabicPeriod"/>
            </a:pPr>
            <a:r>
              <a:rPr b="1" lang="en-US" sz="2200">
                <a:solidFill>
                  <a:srgbClr val="2C3C43"/>
                </a:solidFill>
                <a:latin typeface="Trebuchet MS"/>
                <a:ea typeface="Trebuchet MS"/>
                <a:cs typeface="Trebuchet MS"/>
                <a:sym typeface="Trebuchet MS"/>
              </a:rPr>
              <a:t>Routine Transformation: </a:t>
            </a:r>
            <a:r>
              <a:rPr b="0" lang="en-US" sz="2200">
                <a:solidFill>
                  <a:srgbClr val="90C226"/>
                </a:solidFill>
                <a:latin typeface="Trebuchet MS"/>
                <a:ea typeface="Trebuchet MS"/>
                <a:cs typeface="Trebuchet MS"/>
                <a:sym typeface="Trebuchet MS"/>
              </a:rPr>
              <a:t>Shaking and brightening up the daily work for directors, trainers, and facilitators.</a:t>
            </a:r>
            <a:endParaRPr b="1" sz="2200">
              <a:solidFill>
                <a:srgbClr val="2C3C43"/>
              </a:solidFill>
              <a:latin typeface="Trebuchet MS"/>
              <a:ea typeface="Trebuchet MS"/>
              <a:cs typeface="Trebuchet MS"/>
              <a:sym typeface="Trebuchet MS"/>
            </a:endParaRPr>
          </a:p>
          <a:p>
            <a:pPr indent="0" lvl="0" marL="0" rtl="0" algn="ctr">
              <a:spcBef>
                <a:spcPts val="3000"/>
              </a:spcBef>
              <a:spcAft>
                <a:spcPts val="2000"/>
              </a:spcAft>
              <a:buNone/>
            </a:pPr>
            <a:r>
              <a:rPr b="1" i="1" lang="en-US" sz="2000">
                <a:solidFill>
                  <a:srgbClr val="2C3C43"/>
                </a:solidFill>
                <a:latin typeface="Trebuchet MS"/>
                <a:ea typeface="Trebuchet MS"/>
                <a:cs typeface="Trebuchet MS"/>
                <a:sym typeface="Trebuchet MS"/>
              </a:rPr>
              <a:t>These combined elements have led to a more impactful response to the current early learning crisis than any of us could achieve alone.</a:t>
            </a:r>
            <a:endParaRPr b="1" sz="2000">
              <a:solidFill>
                <a:srgbClr val="90C226"/>
              </a:solidFill>
              <a:latin typeface="Trebuchet MS"/>
              <a:ea typeface="Trebuchet MS"/>
              <a:cs typeface="Trebuchet MS"/>
              <a:sym typeface="Trebuchet MS"/>
            </a:endParaRPr>
          </a:p>
        </p:txBody>
      </p:sp>
      <p:pic>
        <p:nvPicPr>
          <p:cNvPr id="187" name="Google Shape;187;p5"/>
          <p:cNvPicPr preferRelativeResize="0"/>
          <p:nvPr/>
        </p:nvPicPr>
        <p:blipFill rotWithShape="1">
          <a:blip r:embed="rId3">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3ebf11ae903_0_159"/>
          <p:cNvSpPr txBox="1"/>
          <p:nvPr>
            <p:ph type="title"/>
          </p:nvPr>
        </p:nvSpPr>
        <p:spPr>
          <a:xfrm>
            <a:off x="677334" y="609600"/>
            <a:ext cx="8596800" cy="13209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b="1" lang="en-US" sz="1900">
                <a:solidFill>
                  <a:srgbClr val="45818E"/>
                </a:solidFill>
                <a:highlight>
                  <a:srgbClr val="FFFFFF"/>
                </a:highlight>
              </a:rPr>
              <a:t>Example f</a:t>
            </a:r>
            <a:r>
              <a:rPr b="1" lang="en-US" sz="1900">
                <a:solidFill>
                  <a:srgbClr val="45818E"/>
                </a:solidFill>
                <a:highlight>
                  <a:srgbClr val="FFFFFF"/>
                </a:highlight>
              </a:rPr>
              <a:t>rom the Practitioners: This week worked well because…</a:t>
            </a:r>
            <a:endParaRPr sz="4400">
              <a:solidFill>
                <a:srgbClr val="45818E"/>
              </a:solidFill>
            </a:endParaRPr>
          </a:p>
        </p:txBody>
      </p:sp>
      <p:sp>
        <p:nvSpPr>
          <p:cNvPr id="575" name="Google Shape;575;g3ebf11ae903_0_159"/>
          <p:cNvSpPr txBox="1"/>
          <p:nvPr>
            <p:ph idx="4" type="body"/>
          </p:nvPr>
        </p:nvSpPr>
        <p:spPr>
          <a:xfrm>
            <a:off x="777224" y="1373547"/>
            <a:ext cx="8496900" cy="41109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SzPts val="1100"/>
              <a:buNone/>
            </a:pPr>
            <a:r>
              <a:rPr i="1" lang="en-US">
                <a:solidFill>
                  <a:srgbClr val="242424"/>
                </a:solidFill>
                <a:highlight>
                  <a:srgbClr val="FFFFFF"/>
                </a:highlight>
              </a:rPr>
              <a:t>I have a plan that I have put into place that helps me be able to do all the activities with the children and even added on with some new ideas to some activities, I am having fun making the material and the children are also having fun using them.</a:t>
            </a:r>
            <a:endParaRPr i="1">
              <a:solidFill>
                <a:srgbClr val="242424"/>
              </a:solidFill>
              <a:highlight>
                <a:srgbClr val="FFFFFF"/>
              </a:highlight>
            </a:endParaRPr>
          </a:p>
          <a:p>
            <a:pPr indent="0" lvl="0" marL="0" rtl="0" algn="l">
              <a:lnSpc>
                <a:spcPct val="115000"/>
              </a:lnSpc>
              <a:spcBef>
                <a:spcPts val="0"/>
              </a:spcBef>
              <a:spcAft>
                <a:spcPts val="0"/>
              </a:spcAft>
              <a:buSzPts val="1100"/>
              <a:buNone/>
            </a:pPr>
            <a:r>
              <a:rPr i="1" lang="en-US">
                <a:solidFill>
                  <a:srgbClr val="242424"/>
                </a:solidFill>
                <a:highlight>
                  <a:srgbClr val="FFFFFF"/>
                </a:highlight>
              </a:rPr>
              <a:t> </a:t>
            </a:r>
            <a:endParaRPr i="1">
              <a:solidFill>
                <a:srgbClr val="242424"/>
              </a:solidFill>
              <a:highlight>
                <a:srgbClr val="FFFFFF"/>
              </a:highlight>
            </a:endParaRPr>
          </a:p>
          <a:p>
            <a:pPr indent="0" lvl="0" marL="0" rtl="0" algn="l">
              <a:lnSpc>
                <a:spcPct val="115000"/>
              </a:lnSpc>
              <a:spcBef>
                <a:spcPts val="0"/>
              </a:spcBef>
              <a:spcAft>
                <a:spcPts val="0"/>
              </a:spcAft>
              <a:buSzPts val="1100"/>
              <a:buNone/>
            </a:pPr>
            <a:r>
              <a:rPr i="1" lang="en-US">
                <a:solidFill>
                  <a:srgbClr val="242424"/>
                </a:solidFill>
                <a:highlight>
                  <a:srgbClr val="FFFFFF"/>
                </a:highlight>
              </a:rPr>
              <a:t>I have used all the tips and ideas you usually share whenever you come for mentoring visits and it has helped me a great deal even for planning my week and daily routine.</a:t>
            </a:r>
            <a:endParaRPr i="1">
              <a:solidFill>
                <a:srgbClr val="242424"/>
              </a:solidFill>
              <a:highlight>
                <a:srgbClr val="FFFFFF"/>
              </a:highlight>
            </a:endParaRPr>
          </a:p>
          <a:p>
            <a:pPr indent="0" lvl="0" marL="0" rtl="0" algn="l">
              <a:lnSpc>
                <a:spcPct val="115000"/>
              </a:lnSpc>
              <a:spcBef>
                <a:spcPts val="0"/>
              </a:spcBef>
              <a:spcAft>
                <a:spcPts val="0"/>
              </a:spcAft>
              <a:buSzPts val="1100"/>
              <a:buNone/>
            </a:pPr>
            <a:r>
              <a:rPr i="1" lang="en-US">
                <a:solidFill>
                  <a:srgbClr val="242424"/>
                </a:solidFill>
                <a:highlight>
                  <a:srgbClr val="FFFFFF"/>
                </a:highlight>
              </a:rPr>
              <a:t> </a:t>
            </a:r>
            <a:endParaRPr i="1">
              <a:solidFill>
                <a:srgbClr val="242424"/>
              </a:solidFill>
              <a:highlight>
                <a:srgbClr val="FFFFFF"/>
              </a:highlight>
            </a:endParaRPr>
          </a:p>
          <a:p>
            <a:pPr indent="0" lvl="0" marL="0" rtl="0" algn="l">
              <a:lnSpc>
                <a:spcPct val="115000"/>
              </a:lnSpc>
              <a:spcBef>
                <a:spcPts val="0"/>
              </a:spcBef>
              <a:spcAft>
                <a:spcPts val="0"/>
              </a:spcAft>
              <a:buSzPts val="1100"/>
              <a:buNone/>
            </a:pPr>
            <a:r>
              <a:rPr i="1" lang="en-US">
                <a:solidFill>
                  <a:srgbClr val="242424"/>
                </a:solidFill>
                <a:highlight>
                  <a:srgbClr val="FFFFFF"/>
                </a:highlight>
              </a:rPr>
              <a:t>Activities were implemented with support and learners were engaged during the sessions. There was improved participation when guidance was provided.</a:t>
            </a:r>
            <a:endParaRPr i="1">
              <a:solidFill>
                <a:srgbClr val="242424"/>
              </a:solidFill>
              <a:highlight>
                <a:srgbClr val="FFFFFF"/>
              </a:highlight>
            </a:endParaRPr>
          </a:p>
        </p:txBody>
      </p:sp>
      <p:pic>
        <p:nvPicPr>
          <p:cNvPr id="576" name="Google Shape;576;g3ebf11ae903_0_159"/>
          <p:cNvPicPr preferRelativeResize="0"/>
          <p:nvPr/>
        </p:nvPicPr>
        <p:blipFill rotWithShape="1">
          <a:blip r:embed="rId3">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24"/>
          <p:cNvSpPr txBox="1"/>
          <p:nvPr>
            <p:ph type="title"/>
          </p:nvPr>
        </p:nvSpPr>
        <p:spPr>
          <a:xfrm>
            <a:off x="827959" y="4190675"/>
            <a:ext cx="8596800" cy="1320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15000"/>
              </a:lnSpc>
              <a:spcBef>
                <a:spcPts val="0"/>
              </a:spcBef>
              <a:spcAft>
                <a:spcPts val="0"/>
              </a:spcAft>
              <a:buClr>
                <a:schemeClr val="dk1"/>
              </a:buClr>
              <a:buSzPct val="45206"/>
              <a:buFont typeface="Arial"/>
              <a:buNone/>
            </a:pPr>
            <a:r>
              <a:rPr b="1" lang="en-US" sz="2433">
                <a:solidFill>
                  <a:srgbClr val="45818E"/>
                </a:solidFill>
                <a:highlight>
                  <a:srgbClr val="FFFFFF"/>
                </a:highlight>
              </a:rPr>
              <a:t>Biggest Challenges Practitioners have in implementing:</a:t>
            </a:r>
            <a:endParaRPr b="1" sz="2433">
              <a:solidFill>
                <a:srgbClr val="45818E"/>
              </a:solidFill>
              <a:highlight>
                <a:srgbClr val="FFFFFF"/>
              </a:highlight>
            </a:endParaRPr>
          </a:p>
          <a:p>
            <a:pPr indent="0" lvl="0" marL="0" rtl="0" algn="l">
              <a:lnSpc>
                <a:spcPct val="115000"/>
              </a:lnSpc>
              <a:spcBef>
                <a:spcPts val="0"/>
              </a:spcBef>
              <a:spcAft>
                <a:spcPts val="0"/>
              </a:spcAft>
              <a:buClr>
                <a:schemeClr val="dk1"/>
              </a:buClr>
              <a:buSzPct val="45206"/>
              <a:buFont typeface="Arial"/>
              <a:buNone/>
            </a:pPr>
            <a:r>
              <a:rPr lang="en-US" sz="2433">
                <a:solidFill>
                  <a:srgbClr val="242424"/>
                </a:solidFill>
                <a:highlight>
                  <a:srgbClr val="FFFFFF"/>
                </a:highlight>
              </a:rPr>
              <a:t> </a:t>
            </a:r>
            <a:endParaRPr sz="2433">
              <a:solidFill>
                <a:srgbClr val="242424"/>
              </a:solidFill>
              <a:highlight>
                <a:srgbClr val="FFFFFF"/>
              </a:highlight>
            </a:endParaRPr>
          </a:p>
          <a:p>
            <a:pPr indent="457200" lvl="0" marL="0" rtl="0" algn="l">
              <a:lnSpc>
                <a:spcPct val="115000"/>
              </a:lnSpc>
              <a:spcBef>
                <a:spcPts val="0"/>
              </a:spcBef>
              <a:spcAft>
                <a:spcPts val="0"/>
              </a:spcAft>
              <a:buClr>
                <a:schemeClr val="dk1"/>
              </a:buClr>
              <a:buSzPct val="45206"/>
              <a:buFont typeface="Arial"/>
              <a:buNone/>
            </a:pPr>
            <a:r>
              <a:rPr lang="en-US" sz="2433">
                <a:solidFill>
                  <a:srgbClr val="242424"/>
                </a:solidFill>
                <a:highlight>
                  <a:srgbClr val="FFFFFF"/>
                </a:highlight>
              </a:rPr>
              <a:t>52% said time</a:t>
            </a:r>
            <a:endParaRPr sz="2433">
              <a:solidFill>
                <a:srgbClr val="242424"/>
              </a:solidFill>
              <a:highlight>
                <a:srgbClr val="FFFFFF"/>
              </a:highlight>
            </a:endParaRPr>
          </a:p>
          <a:p>
            <a:pPr indent="457200" lvl="0" marL="0" rtl="0" algn="l">
              <a:lnSpc>
                <a:spcPct val="115000"/>
              </a:lnSpc>
              <a:spcBef>
                <a:spcPts val="0"/>
              </a:spcBef>
              <a:spcAft>
                <a:spcPts val="0"/>
              </a:spcAft>
              <a:buClr>
                <a:schemeClr val="dk1"/>
              </a:buClr>
              <a:buSzPct val="45206"/>
              <a:buFont typeface="Arial"/>
              <a:buNone/>
            </a:pPr>
            <a:r>
              <a:rPr lang="en-US" sz="2433">
                <a:solidFill>
                  <a:srgbClr val="242424"/>
                </a:solidFill>
                <a:highlight>
                  <a:srgbClr val="FFFFFF"/>
                </a:highlight>
              </a:rPr>
              <a:t>21% said space</a:t>
            </a:r>
            <a:endParaRPr sz="2433">
              <a:solidFill>
                <a:srgbClr val="242424"/>
              </a:solidFill>
              <a:highlight>
                <a:srgbClr val="FFFFFF"/>
              </a:highlight>
            </a:endParaRPr>
          </a:p>
          <a:p>
            <a:pPr indent="457200" lvl="0" marL="0" rtl="0" algn="l">
              <a:lnSpc>
                <a:spcPct val="115000"/>
              </a:lnSpc>
              <a:spcBef>
                <a:spcPts val="0"/>
              </a:spcBef>
              <a:spcAft>
                <a:spcPts val="0"/>
              </a:spcAft>
              <a:buClr>
                <a:schemeClr val="dk1"/>
              </a:buClr>
              <a:buSzPct val="45206"/>
              <a:buFont typeface="Arial"/>
              <a:buNone/>
            </a:pPr>
            <a:r>
              <a:rPr lang="en-US" sz="2433">
                <a:solidFill>
                  <a:srgbClr val="242424"/>
                </a:solidFill>
                <a:highlight>
                  <a:srgbClr val="FFFFFF"/>
                </a:highlight>
              </a:rPr>
              <a:t>18% said confidence</a:t>
            </a:r>
            <a:endParaRPr sz="2433">
              <a:solidFill>
                <a:srgbClr val="242424"/>
              </a:solidFill>
              <a:highlight>
                <a:srgbClr val="FFFFFF"/>
              </a:highlight>
            </a:endParaRPr>
          </a:p>
          <a:p>
            <a:pPr indent="457200" lvl="0" marL="0" rtl="0" algn="l">
              <a:lnSpc>
                <a:spcPct val="115000"/>
              </a:lnSpc>
              <a:spcBef>
                <a:spcPts val="0"/>
              </a:spcBef>
              <a:spcAft>
                <a:spcPts val="0"/>
              </a:spcAft>
              <a:buClr>
                <a:schemeClr val="dk1"/>
              </a:buClr>
              <a:buSzPct val="45206"/>
              <a:buFont typeface="Arial"/>
              <a:buNone/>
            </a:pPr>
            <a:r>
              <a:rPr lang="en-US" sz="2433">
                <a:solidFill>
                  <a:srgbClr val="242424"/>
                </a:solidFill>
                <a:highlight>
                  <a:srgbClr val="FFFFFF"/>
                </a:highlight>
              </a:rPr>
              <a:t>33% said materials</a:t>
            </a:r>
            <a:endParaRPr sz="2433">
              <a:solidFill>
                <a:srgbClr val="242424"/>
              </a:solidFill>
              <a:highlight>
                <a:srgbClr val="FFFFFF"/>
              </a:highlight>
            </a:endParaRPr>
          </a:p>
          <a:p>
            <a:pPr indent="0" lvl="0" marL="0" rtl="0" algn="l">
              <a:lnSpc>
                <a:spcPct val="115000"/>
              </a:lnSpc>
              <a:spcBef>
                <a:spcPts val="0"/>
              </a:spcBef>
              <a:spcAft>
                <a:spcPts val="0"/>
              </a:spcAft>
              <a:buClr>
                <a:schemeClr val="dk1"/>
              </a:buClr>
              <a:buSzPct val="100000"/>
              <a:buFont typeface="Arial"/>
              <a:buNone/>
            </a:pPr>
            <a:r>
              <a:rPr lang="en-US" sz="1100">
                <a:solidFill>
                  <a:srgbClr val="242424"/>
                </a:solidFill>
                <a:highlight>
                  <a:srgbClr val="FFFFFF"/>
                </a:highlight>
                <a:latin typeface="Arial"/>
                <a:ea typeface="Arial"/>
                <a:cs typeface="Arial"/>
                <a:sym typeface="Arial"/>
              </a:rPr>
              <a:t> </a:t>
            </a:r>
            <a:endParaRPr sz="1100">
              <a:solidFill>
                <a:srgbClr val="242424"/>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ct val="100000"/>
              <a:buFont typeface="Arial"/>
              <a:buNone/>
            </a:pPr>
            <a:r>
              <a:t/>
            </a:r>
            <a:endParaRPr b="1" sz="1100">
              <a:solidFill>
                <a:srgbClr val="242424"/>
              </a:solidFill>
              <a:highlight>
                <a:srgbClr val="FFFFFF"/>
              </a:highlight>
              <a:latin typeface="Arial"/>
              <a:ea typeface="Arial"/>
              <a:cs typeface="Arial"/>
              <a:sym typeface="Arial"/>
            </a:endParaRPr>
          </a:p>
        </p:txBody>
      </p:sp>
      <p:sp>
        <p:nvSpPr>
          <p:cNvPr id="582" name="Google Shape;582;p24"/>
          <p:cNvSpPr txBox="1"/>
          <p:nvPr/>
        </p:nvSpPr>
        <p:spPr>
          <a:xfrm>
            <a:off x="738450" y="164850"/>
            <a:ext cx="8341500" cy="99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433">
                <a:solidFill>
                  <a:srgbClr val="45818E"/>
                </a:solidFill>
                <a:highlight>
                  <a:schemeClr val="lt1"/>
                </a:highlight>
                <a:latin typeface="Trebuchet MS"/>
                <a:ea typeface="Trebuchet MS"/>
                <a:cs typeface="Trebuchet MS"/>
                <a:sym typeface="Trebuchet MS"/>
              </a:rPr>
              <a:t>Promising implementation- most things </a:t>
            </a:r>
            <a:r>
              <a:rPr b="1" i="1" lang="en-US" sz="2433">
                <a:solidFill>
                  <a:srgbClr val="45818E"/>
                </a:solidFill>
                <a:highlight>
                  <a:schemeClr val="lt1"/>
                </a:highlight>
                <a:latin typeface="Trebuchet MS"/>
                <a:ea typeface="Trebuchet MS"/>
                <a:cs typeface="Trebuchet MS"/>
                <a:sym typeface="Trebuchet MS"/>
              </a:rPr>
              <a:t>developing</a:t>
            </a:r>
            <a:r>
              <a:rPr b="1" lang="en-US" sz="2433">
                <a:solidFill>
                  <a:srgbClr val="45818E"/>
                </a:solidFill>
                <a:highlight>
                  <a:schemeClr val="lt1"/>
                </a:highlight>
                <a:latin typeface="Trebuchet MS"/>
                <a:ea typeface="Trebuchet MS"/>
                <a:cs typeface="Trebuchet MS"/>
                <a:sym typeface="Trebuchet MS"/>
              </a:rPr>
              <a:t>: </a:t>
            </a:r>
            <a:endParaRPr b="1" sz="2433">
              <a:solidFill>
                <a:srgbClr val="45818E"/>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None/>
            </a:pPr>
            <a:r>
              <a:rPr lang="en-US" sz="2433">
                <a:solidFill>
                  <a:srgbClr val="242424"/>
                </a:solidFill>
                <a:highlight>
                  <a:schemeClr val="lt1"/>
                </a:highlight>
                <a:latin typeface="Trebuchet MS"/>
                <a:ea typeface="Trebuchet MS"/>
                <a:cs typeface="Trebuchet MS"/>
                <a:sym typeface="Trebuchet MS"/>
              </a:rPr>
              <a:t> </a:t>
            </a:r>
            <a:endParaRPr sz="2433">
              <a:solidFill>
                <a:srgbClr val="242424"/>
              </a:solidFill>
              <a:highlight>
                <a:schemeClr val="lt1"/>
              </a:highlight>
              <a:latin typeface="Trebuchet MS"/>
              <a:ea typeface="Trebuchet MS"/>
              <a:cs typeface="Trebuchet MS"/>
              <a:sym typeface="Trebuchet MS"/>
            </a:endParaRPr>
          </a:p>
        </p:txBody>
      </p:sp>
      <p:pic>
        <p:nvPicPr>
          <p:cNvPr id="583" name="Google Shape;583;p24"/>
          <p:cNvPicPr preferRelativeResize="0"/>
          <p:nvPr/>
        </p:nvPicPr>
        <p:blipFill>
          <a:blip r:embed="rId3">
            <a:alphaModFix/>
          </a:blip>
          <a:stretch>
            <a:fillRect/>
          </a:stretch>
        </p:blipFill>
        <p:spPr>
          <a:xfrm>
            <a:off x="1909550" y="744725"/>
            <a:ext cx="5775375" cy="3333125"/>
          </a:xfrm>
          <a:prstGeom prst="rect">
            <a:avLst/>
          </a:prstGeom>
          <a:noFill/>
          <a:ln>
            <a:noFill/>
          </a:ln>
        </p:spPr>
      </p:pic>
      <p:pic>
        <p:nvPicPr>
          <p:cNvPr id="584" name="Google Shape;584;p24"/>
          <p:cNvPicPr preferRelativeResize="0"/>
          <p:nvPr/>
        </p:nvPicPr>
        <p:blipFill rotWithShape="1">
          <a:blip r:embed="rId4">
            <a:alphaModFix/>
          </a:blip>
          <a:srcRect b="0" l="0" r="0" t="0"/>
          <a:stretch/>
        </p:blipFill>
        <p:spPr>
          <a:xfrm>
            <a:off x="10589889" y="5763108"/>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ebf11ae903_0_177"/>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590" name="Google Shape;590;g3ebf11ae903_0_177"/>
          <p:cNvPicPr preferRelativeResize="0"/>
          <p:nvPr/>
        </p:nvPicPr>
        <p:blipFill>
          <a:blip r:embed="rId3">
            <a:alphaModFix/>
          </a:blip>
          <a:stretch>
            <a:fillRect/>
          </a:stretch>
        </p:blipFill>
        <p:spPr>
          <a:xfrm>
            <a:off x="0" y="583538"/>
            <a:ext cx="5562075" cy="2259125"/>
          </a:xfrm>
          <a:prstGeom prst="rect">
            <a:avLst/>
          </a:prstGeom>
          <a:noFill/>
          <a:ln>
            <a:noFill/>
          </a:ln>
        </p:spPr>
      </p:pic>
      <p:sp>
        <p:nvSpPr>
          <p:cNvPr id="591" name="Google Shape;591;g3ebf11ae903_0_177"/>
          <p:cNvSpPr txBox="1"/>
          <p:nvPr/>
        </p:nvSpPr>
        <p:spPr>
          <a:xfrm>
            <a:off x="254925" y="-936825"/>
            <a:ext cx="3900000" cy="2792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600">
                <a:solidFill>
                  <a:srgbClr val="242424"/>
                </a:solidFill>
                <a:highlight>
                  <a:srgbClr val="FFFFFF"/>
                </a:highlight>
              </a:rPr>
              <a:t>Children are familiar with the activities</a:t>
            </a:r>
            <a:endParaRPr b="1" sz="1600">
              <a:solidFill>
                <a:srgbClr val="242424"/>
              </a:solidFill>
              <a:highlight>
                <a:srgbClr val="FFFFFF"/>
              </a:highlight>
            </a:endParaRPr>
          </a:p>
          <a:p>
            <a:pPr indent="0" lvl="0" marL="0" rtl="0" algn="l">
              <a:lnSpc>
                <a:spcPct val="115000"/>
              </a:lnSpc>
              <a:spcBef>
                <a:spcPts val="0"/>
              </a:spcBef>
              <a:spcAft>
                <a:spcPts val="0"/>
              </a:spcAft>
              <a:buNone/>
            </a:pPr>
            <a:r>
              <a:rPr lang="en-US" sz="1100">
                <a:solidFill>
                  <a:srgbClr val="242424"/>
                </a:solidFill>
                <a:highlight>
                  <a:srgbClr val="FFFFFF"/>
                </a:highlight>
              </a:rPr>
              <a:t> </a:t>
            </a:r>
            <a:endParaRPr sz="1100">
              <a:solidFill>
                <a:srgbClr val="242424"/>
              </a:solidFill>
              <a:highlight>
                <a:srgbClr val="FFFFFF"/>
              </a:highlight>
            </a:endParaRPr>
          </a:p>
        </p:txBody>
      </p:sp>
      <p:pic>
        <p:nvPicPr>
          <p:cNvPr id="592" name="Google Shape;592;g3ebf11ae903_0_177"/>
          <p:cNvPicPr preferRelativeResize="0"/>
          <p:nvPr/>
        </p:nvPicPr>
        <p:blipFill>
          <a:blip r:embed="rId4">
            <a:alphaModFix/>
          </a:blip>
          <a:stretch>
            <a:fillRect/>
          </a:stretch>
        </p:blipFill>
        <p:spPr>
          <a:xfrm>
            <a:off x="-153424" y="3700300"/>
            <a:ext cx="6398304" cy="2706150"/>
          </a:xfrm>
          <a:prstGeom prst="rect">
            <a:avLst/>
          </a:prstGeom>
          <a:noFill/>
          <a:ln>
            <a:noFill/>
          </a:ln>
        </p:spPr>
      </p:pic>
      <p:sp>
        <p:nvSpPr>
          <p:cNvPr id="593" name="Google Shape;593;g3ebf11ae903_0_177"/>
          <p:cNvSpPr txBox="1"/>
          <p:nvPr/>
        </p:nvSpPr>
        <p:spPr>
          <a:xfrm>
            <a:off x="482652" y="1855577"/>
            <a:ext cx="3585000" cy="339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600">
                <a:solidFill>
                  <a:srgbClr val="242424"/>
                </a:solidFill>
                <a:highlight>
                  <a:srgbClr val="FFFFFF"/>
                </a:highlight>
              </a:rPr>
              <a:t>Numeracy Throughout the Day</a:t>
            </a:r>
            <a:endParaRPr b="1" sz="1600">
              <a:solidFill>
                <a:srgbClr val="242424"/>
              </a:solidFill>
              <a:highlight>
                <a:srgbClr val="FFFFFF"/>
              </a:highlight>
            </a:endParaRPr>
          </a:p>
        </p:txBody>
      </p:sp>
      <p:pic>
        <p:nvPicPr>
          <p:cNvPr id="594" name="Google Shape;594;g3ebf11ae903_0_177"/>
          <p:cNvPicPr preferRelativeResize="0"/>
          <p:nvPr/>
        </p:nvPicPr>
        <p:blipFill>
          <a:blip r:embed="rId5">
            <a:alphaModFix/>
          </a:blip>
          <a:stretch>
            <a:fillRect/>
          </a:stretch>
        </p:blipFill>
        <p:spPr>
          <a:xfrm>
            <a:off x="5234050" y="1855575"/>
            <a:ext cx="6851975" cy="2335900"/>
          </a:xfrm>
          <a:prstGeom prst="rect">
            <a:avLst/>
          </a:prstGeom>
          <a:noFill/>
          <a:ln>
            <a:noFill/>
          </a:ln>
        </p:spPr>
      </p:pic>
      <p:sp>
        <p:nvSpPr>
          <p:cNvPr id="595" name="Google Shape;595;g3ebf11ae903_0_177"/>
          <p:cNvSpPr txBox="1"/>
          <p:nvPr/>
        </p:nvSpPr>
        <p:spPr>
          <a:xfrm>
            <a:off x="5330425" y="129475"/>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800">
                <a:solidFill>
                  <a:srgbClr val="242424"/>
                </a:solidFill>
                <a:highlight>
                  <a:srgbClr val="FFFFFF"/>
                </a:highlight>
              </a:rPr>
              <a:t>Confidence in Facilitation</a:t>
            </a:r>
            <a:endParaRPr b="1" sz="1800">
              <a:solidFill>
                <a:srgbClr val="242424"/>
              </a:solidFill>
              <a:highlight>
                <a:srgbClr val="FFFFFF"/>
              </a:highlight>
            </a:endParaRPr>
          </a:p>
        </p:txBody>
      </p:sp>
      <p:pic>
        <p:nvPicPr>
          <p:cNvPr id="596" name="Google Shape;596;g3ebf11ae903_0_177"/>
          <p:cNvPicPr preferRelativeResize="0"/>
          <p:nvPr/>
        </p:nvPicPr>
        <p:blipFill rotWithShape="1">
          <a:blip r:embed="rId6">
            <a:alphaModFix/>
          </a:blip>
          <a:srcRect b="0" l="0" r="0" t="0"/>
          <a:stretch/>
        </p:blipFill>
        <p:spPr>
          <a:xfrm>
            <a:off x="10601325" y="5791808"/>
            <a:ext cx="1484700" cy="989800"/>
          </a:xfrm>
          <a:prstGeom prst="rect">
            <a:avLst/>
          </a:prstGeom>
          <a:noFill/>
          <a:ln>
            <a:noFill/>
          </a:ln>
        </p:spPr>
      </p:pic>
      <p:sp>
        <p:nvSpPr>
          <p:cNvPr id="597" name="Google Shape;597;g3ebf11ae903_0_177"/>
          <p:cNvSpPr txBox="1"/>
          <p:nvPr>
            <p:ph type="title"/>
          </p:nvPr>
        </p:nvSpPr>
        <p:spPr>
          <a:xfrm>
            <a:off x="615600" y="6166050"/>
            <a:ext cx="7648500" cy="1004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990"/>
              <a:buNone/>
            </a:pPr>
            <a:r>
              <a:rPr lang="en-US" sz="2340"/>
              <a:t>More defined activities are more easily  implemented</a:t>
            </a:r>
            <a:endParaRPr sz="234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3"/>
          <p:cNvSpPr txBox="1"/>
          <p:nvPr>
            <p:ph type="title"/>
          </p:nvPr>
        </p:nvSpPr>
        <p:spPr>
          <a:xfrm>
            <a:off x="615059" y="584650"/>
            <a:ext cx="8596800" cy="1320900"/>
          </a:xfrm>
          <a:prstGeom prst="rect">
            <a:avLst/>
          </a:prstGeom>
          <a:noFill/>
          <a:ln>
            <a:noFill/>
          </a:ln>
        </p:spPr>
        <p:txBody>
          <a:bodyPr anchorCtr="0" anchor="t" bIns="45700" lIns="91425" spcFirstLastPara="1" rIns="91425" wrap="square" tIns="45700">
            <a:normAutofit/>
          </a:bodyPr>
          <a:lstStyle/>
          <a:p>
            <a:pPr indent="-571500" lvl="0" marL="571500" rtl="0" algn="l">
              <a:spcBef>
                <a:spcPts val="0"/>
              </a:spcBef>
              <a:spcAft>
                <a:spcPts val="0"/>
              </a:spcAft>
              <a:buClr>
                <a:schemeClr val="accent1"/>
              </a:buClr>
              <a:buSzPts val="3600"/>
              <a:buFont typeface="Noto Sans Symbols"/>
              <a:buChar char="⮚"/>
            </a:pPr>
            <a:r>
              <a:rPr lang="en-US"/>
              <a:t>Role of mentoring (modelling)</a:t>
            </a:r>
            <a:endParaRPr/>
          </a:p>
        </p:txBody>
      </p:sp>
      <p:pic>
        <p:nvPicPr>
          <p:cNvPr descr="Forms response chart. Question title: Support given:. Number of responses: 36 responses." id="603" name="Google Shape;603;p23" title="Support given:"/>
          <p:cNvPicPr preferRelativeResize="0"/>
          <p:nvPr/>
        </p:nvPicPr>
        <p:blipFill>
          <a:blip r:embed="rId3">
            <a:alphaModFix/>
          </a:blip>
          <a:stretch>
            <a:fillRect/>
          </a:stretch>
        </p:blipFill>
        <p:spPr>
          <a:xfrm>
            <a:off x="956550" y="1471500"/>
            <a:ext cx="7071974" cy="3356428"/>
          </a:xfrm>
          <a:prstGeom prst="rect">
            <a:avLst/>
          </a:prstGeom>
          <a:noFill/>
          <a:ln>
            <a:noFill/>
          </a:ln>
        </p:spPr>
      </p:pic>
      <p:pic>
        <p:nvPicPr>
          <p:cNvPr id="604" name="Google Shape;604;p23"/>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g3f10bfdc800_0_164"/>
          <p:cNvPicPr preferRelativeResize="0"/>
          <p:nvPr/>
        </p:nvPicPr>
        <p:blipFill rotWithShape="1">
          <a:blip r:embed="rId3">
            <a:alphaModFix/>
          </a:blip>
          <a:srcRect b="0" l="0" r="0" t="0"/>
          <a:stretch/>
        </p:blipFill>
        <p:spPr>
          <a:xfrm>
            <a:off x="1401375" y="2006850"/>
            <a:ext cx="7236474" cy="3357725"/>
          </a:xfrm>
          <a:prstGeom prst="rect">
            <a:avLst/>
          </a:prstGeom>
          <a:noFill/>
          <a:ln>
            <a:noFill/>
          </a:ln>
        </p:spPr>
      </p:pic>
      <p:sp>
        <p:nvSpPr>
          <p:cNvPr id="610" name="Google Shape;610;g3f10bfdc800_0_164"/>
          <p:cNvSpPr txBox="1"/>
          <p:nvPr/>
        </p:nvSpPr>
        <p:spPr>
          <a:xfrm>
            <a:off x="626524" y="545060"/>
            <a:ext cx="8596800" cy="1320900"/>
          </a:xfrm>
          <a:prstGeom prst="rect">
            <a:avLst/>
          </a:prstGeom>
          <a:noFill/>
          <a:ln>
            <a:noFill/>
          </a:ln>
        </p:spPr>
        <p:txBody>
          <a:bodyPr anchorCtr="0" anchor="t" bIns="45700" lIns="91425" spcFirstLastPara="1" rIns="91425" wrap="square" tIns="45700">
            <a:normAutofit/>
          </a:bodyPr>
          <a:lstStyle/>
          <a:p>
            <a:pPr indent="-571500" lvl="0" marL="571500" marR="0" rtl="0" algn="l">
              <a:spcBef>
                <a:spcPts val="0"/>
              </a:spcBef>
              <a:spcAft>
                <a:spcPts val="0"/>
              </a:spcAft>
              <a:buClr>
                <a:schemeClr val="accent1"/>
              </a:buClr>
              <a:buSzPts val="3600"/>
              <a:buFont typeface="Noto Sans Symbols"/>
              <a:buChar char="⮚"/>
            </a:pPr>
            <a:r>
              <a:rPr b="0" i="0" lang="en-US" sz="3600" u="none" cap="none" strike="noStrike">
                <a:solidFill>
                  <a:schemeClr val="accent1"/>
                </a:solidFill>
                <a:latin typeface="Trebuchet MS"/>
                <a:ea typeface="Trebuchet MS"/>
                <a:cs typeface="Trebuchet MS"/>
                <a:sym typeface="Trebuchet MS"/>
              </a:rPr>
              <a:t>The importance of dosage is not well understood</a:t>
            </a:r>
            <a:endParaRPr/>
          </a:p>
        </p:txBody>
      </p:sp>
      <p:pic>
        <p:nvPicPr>
          <p:cNvPr id="611" name="Google Shape;611;g3f10bfdc800_0_164"/>
          <p:cNvPicPr preferRelativeResize="0"/>
          <p:nvPr/>
        </p:nvPicPr>
        <p:blipFill rotWithShape="1">
          <a:blip r:embed="rId4">
            <a:alphaModFix/>
          </a:blip>
          <a:srcRect b="0" l="0" r="0" t="0"/>
          <a:stretch/>
        </p:blipFill>
        <p:spPr>
          <a:xfrm>
            <a:off x="10589900" y="5763108"/>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3ebf11ae903_0_168"/>
          <p:cNvSpPr txBox="1"/>
          <p:nvPr>
            <p:ph idx="4" type="body"/>
          </p:nvPr>
        </p:nvSpPr>
        <p:spPr>
          <a:xfrm>
            <a:off x="527800" y="799950"/>
            <a:ext cx="8602200" cy="50904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115000"/>
              </a:lnSpc>
              <a:spcBef>
                <a:spcPts val="0"/>
              </a:spcBef>
              <a:spcAft>
                <a:spcPts val="0"/>
              </a:spcAft>
              <a:buSzPct val="51390"/>
              <a:buNone/>
            </a:pPr>
            <a:r>
              <a:rPr b="1" lang="en-US" sz="2141">
                <a:solidFill>
                  <a:srgbClr val="45818E"/>
                </a:solidFill>
                <a:highlight>
                  <a:srgbClr val="FFFFFF"/>
                </a:highlight>
              </a:rPr>
              <a:t>Example Observation by the Training Mentor:</a:t>
            </a:r>
            <a:endParaRPr b="1" sz="2141">
              <a:solidFill>
                <a:srgbClr val="45818E"/>
              </a:solidFill>
              <a:highlight>
                <a:srgbClr val="FFFFFF"/>
              </a:highlight>
            </a:endParaRPr>
          </a:p>
          <a:p>
            <a:pPr indent="0" lvl="0" marL="0" rtl="0" algn="l">
              <a:lnSpc>
                <a:spcPct val="115000"/>
              </a:lnSpc>
              <a:spcBef>
                <a:spcPts val="0"/>
              </a:spcBef>
              <a:spcAft>
                <a:spcPts val="0"/>
              </a:spcAft>
              <a:buSzPct val="51390"/>
              <a:buNone/>
            </a:pPr>
            <a:r>
              <a:t/>
            </a:r>
            <a:endParaRPr b="1" sz="2141">
              <a:solidFill>
                <a:srgbClr val="45818E"/>
              </a:solidFill>
              <a:highlight>
                <a:srgbClr val="FFFFFF"/>
              </a:highlight>
            </a:endParaRPr>
          </a:p>
          <a:p>
            <a:pPr indent="0" lvl="0" marL="0" rtl="0" algn="l">
              <a:lnSpc>
                <a:spcPct val="115000"/>
              </a:lnSpc>
              <a:spcBef>
                <a:spcPts val="0"/>
              </a:spcBef>
              <a:spcAft>
                <a:spcPts val="0"/>
              </a:spcAft>
              <a:buSzPct val="51390"/>
              <a:buNone/>
            </a:pPr>
            <a:r>
              <a:rPr i="1" lang="en-US" sz="2141">
                <a:solidFill>
                  <a:srgbClr val="242424"/>
                </a:solidFill>
                <a:highlight>
                  <a:srgbClr val="FFFFFF"/>
                </a:highlight>
              </a:rPr>
              <a:t>The practitioner is beginning to integrate numeracy during structured activities and some informal moments, such as counting, sorting, and simple comparisons during lesson time. There is growing awareness of using numeracy beyond planned activities, but this is still developing.</a:t>
            </a:r>
            <a:endParaRPr i="1" sz="2141">
              <a:solidFill>
                <a:srgbClr val="242424"/>
              </a:solidFill>
              <a:highlight>
                <a:srgbClr val="FFFFFF"/>
              </a:highlight>
            </a:endParaRPr>
          </a:p>
          <a:p>
            <a:pPr indent="0" lvl="0" marL="0" rtl="0" algn="l">
              <a:lnSpc>
                <a:spcPct val="115000"/>
              </a:lnSpc>
              <a:spcBef>
                <a:spcPts val="0"/>
              </a:spcBef>
              <a:spcAft>
                <a:spcPts val="0"/>
              </a:spcAft>
              <a:buSzPct val="51390"/>
              <a:buNone/>
            </a:pPr>
            <a:r>
              <a:rPr i="1" lang="en-US" sz="2141">
                <a:solidFill>
                  <a:srgbClr val="242424"/>
                </a:solidFill>
                <a:highlight>
                  <a:srgbClr val="FFFFFF"/>
                </a:highlight>
              </a:rPr>
              <a:t> </a:t>
            </a:r>
            <a:endParaRPr i="1" sz="2141">
              <a:solidFill>
                <a:srgbClr val="242424"/>
              </a:solidFill>
              <a:highlight>
                <a:srgbClr val="FFFFFF"/>
              </a:highlight>
            </a:endParaRPr>
          </a:p>
          <a:p>
            <a:pPr indent="0" lvl="0" marL="0" rtl="0" algn="l">
              <a:lnSpc>
                <a:spcPct val="115000"/>
              </a:lnSpc>
              <a:spcBef>
                <a:spcPts val="0"/>
              </a:spcBef>
              <a:spcAft>
                <a:spcPts val="0"/>
              </a:spcAft>
              <a:buSzPct val="51390"/>
              <a:buNone/>
            </a:pPr>
            <a:r>
              <a:rPr i="1" lang="en-US" sz="2141">
                <a:solidFill>
                  <a:srgbClr val="242424"/>
                </a:solidFill>
                <a:highlight>
                  <a:srgbClr val="FFFFFF"/>
                </a:highlight>
              </a:rPr>
              <a:t>Due to the large number of children, numeracy activities were not consistently integrated throughout the day. Support is needed to include simple counting and number concepts during daily routines.</a:t>
            </a:r>
            <a:endParaRPr i="1" sz="2141">
              <a:solidFill>
                <a:srgbClr val="242424"/>
              </a:solidFill>
              <a:highlight>
                <a:srgbClr val="FFFFFF"/>
              </a:highlight>
            </a:endParaRPr>
          </a:p>
          <a:p>
            <a:pPr indent="0" lvl="0" marL="0" rtl="0" algn="l">
              <a:lnSpc>
                <a:spcPct val="115000"/>
              </a:lnSpc>
              <a:spcBef>
                <a:spcPts val="0"/>
              </a:spcBef>
              <a:spcAft>
                <a:spcPts val="0"/>
              </a:spcAft>
              <a:buSzPct val="51390"/>
              <a:buNone/>
            </a:pPr>
            <a:r>
              <a:rPr i="1" lang="en-US" sz="2141">
                <a:solidFill>
                  <a:srgbClr val="242424"/>
                </a:solidFill>
                <a:highlight>
                  <a:srgbClr val="FFFFFF"/>
                </a:highlight>
              </a:rPr>
              <a:t> </a:t>
            </a:r>
            <a:endParaRPr i="1" sz="2141">
              <a:solidFill>
                <a:srgbClr val="242424"/>
              </a:solidFill>
              <a:highlight>
                <a:srgbClr val="FFFFFF"/>
              </a:highlight>
            </a:endParaRPr>
          </a:p>
          <a:p>
            <a:pPr indent="0" lvl="0" marL="0" rtl="0" algn="l">
              <a:lnSpc>
                <a:spcPct val="115000"/>
              </a:lnSpc>
              <a:spcBef>
                <a:spcPts val="0"/>
              </a:spcBef>
              <a:spcAft>
                <a:spcPts val="0"/>
              </a:spcAft>
              <a:buSzPct val="51390"/>
              <a:buNone/>
            </a:pPr>
            <a:r>
              <a:rPr i="1" lang="en-US" sz="2141">
                <a:solidFill>
                  <a:srgbClr val="242424"/>
                </a:solidFill>
                <a:highlight>
                  <a:srgbClr val="FFFFFF"/>
                </a:highlight>
              </a:rPr>
              <a:t>The practitioner integrated numeracy throughout the day by encouraging children to count objects during play, identify numbers in the classroom environment, and participate in sorting and matching activities. Available resources were used to support learning, and children were actively engaged throughout the activities. The practitioner showed growing confidence in facilitating numeracy experiences and responded positively to guidance and mentoring provided during the visit.</a:t>
            </a:r>
            <a:endParaRPr i="1" sz="2141">
              <a:solidFill>
                <a:srgbClr val="242424"/>
              </a:solidFill>
              <a:highlight>
                <a:srgbClr val="FFFFFF"/>
              </a:highlight>
            </a:endParaRPr>
          </a:p>
          <a:p>
            <a:pPr indent="0" lvl="0" marL="0" rtl="0" algn="l">
              <a:lnSpc>
                <a:spcPct val="115000"/>
              </a:lnSpc>
              <a:spcBef>
                <a:spcPts val="0"/>
              </a:spcBef>
              <a:spcAft>
                <a:spcPts val="0"/>
              </a:spcAft>
              <a:buSzPct val="51390"/>
              <a:buNone/>
            </a:pPr>
            <a:r>
              <a:rPr i="1" lang="en-US" sz="2141">
                <a:solidFill>
                  <a:srgbClr val="242424"/>
                </a:solidFill>
                <a:highlight>
                  <a:srgbClr val="FFFFFF"/>
                </a:highlight>
              </a:rPr>
              <a:t> </a:t>
            </a:r>
            <a:endParaRPr i="1" sz="2141">
              <a:solidFill>
                <a:srgbClr val="242424"/>
              </a:solidFill>
              <a:highlight>
                <a:srgbClr val="FFFFFF"/>
              </a:highlight>
            </a:endParaRPr>
          </a:p>
          <a:p>
            <a:pPr indent="0" lvl="0" marL="0" rtl="0" algn="l">
              <a:lnSpc>
                <a:spcPct val="115000"/>
              </a:lnSpc>
              <a:spcBef>
                <a:spcPts val="0"/>
              </a:spcBef>
              <a:spcAft>
                <a:spcPts val="0"/>
              </a:spcAft>
              <a:buSzPct val="51390"/>
              <a:buNone/>
            </a:pPr>
            <a:r>
              <a:rPr i="1" lang="en-US" sz="2141">
                <a:solidFill>
                  <a:srgbClr val="242424"/>
                </a:solidFill>
                <a:highlight>
                  <a:srgbClr val="FFFFFF"/>
                </a:highlight>
              </a:rPr>
              <a:t>The practitioner has an understanding of how she could plan and what she could do with her children every day, she was able to integrate both Funda Engadini and ELOM activities such as the threading activities integrated with the theme of the week</a:t>
            </a:r>
            <a:endParaRPr i="1" sz="2141">
              <a:solidFill>
                <a:srgbClr val="242424"/>
              </a:solidFill>
              <a:highlight>
                <a:srgbClr val="FFFFFF"/>
              </a:highlight>
            </a:endParaRPr>
          </a:p>
          <a:p>
            <a:pPr indent="0" lvl="0" marL="0" rtl="0" algn="l">
              <a:lnSpc>
                <a:spcPct val="115000"/>
              </a:lnSpc>
              <a:spcBef>
                <a:spcPts val="0"/>
              </a:spcBef>
              <a:spcAft>
                <a:spcPts val="0"/>
              </a:spcAft>
              <a:buSzPct val="53659"/>
              <a:buNone/>
            </a:pPr>
            <a:r>
              <a:t/>
            </a:r>
            <a:endParaRPr b="1" i="1" sz="2050">
              <a:solidFill>
                <a:srgbClr val="242424"/>
              </a:solidFill>
              <a:highlight>
                <a:srgbClr val="FFFFFF"/>
              </a:highlight>
            </a:endParaRPr>
          </a:p>
          <a:p>
            <a:pPr indent="0" lvl="0" marL="0" rtl="0" algn="l">
              <a:lnSpc>
                <a:spcPct val="115000"/>
              </a:lnSpc>
              <a:spcBef>
                <a:spcPts val="0"/>
              </a:spcBef>
              <a:spcAft>
                <a:spcPts val="0"/>
              </a:spcAft>
              <a:buSzPct val="53659"/>
              <a:buNone/>
            </a:pPr>
            <a:r>
              <a:t/>
            </a:r>
            <a:endParaRPr b="1" i="1" sz="2050">
              <a:solidFill>
                <a:srgbClr val="242424"/>
              </a:solidFill>
              <a:highlight>
                <a:srgbClr val="FFFFFF"/>
              </a:highlight>
            </a:endParaRPr>
          </a:p>
          <a:p>
            <a:pPr indent="0" lvl="0" marL="0" rtl="0" algn="l">
              <a:lnSpc>
                <a:spcPct val="115000"/>
              </a:lnSpc>
              <a:spcBef>
                <a:spcPts val="0"/>
              </a:spcBef>
              <a:spcAft>
                <a:spcPts val="0"/>
              </a:spcAft>
              <a:buClr>
                <a:schemeClr val="dk1"/>
              </a:buClr>
              <a:buSzPct val="51390"/>
              <a:buFont typeface="Arial"/>
              <a:buNone/>
            </a:pPr>
            <a:r>
              <a:rPr b="1" lang="en-US" sz="2141">
                <a:solidFill>
                  <a:srgbClr val="45818E"/>
                </a:solidFill>
                <a:highlight>
                  <a:schemeClr val="lt1"/>
                </a:highlight>
              </a:rPr>
              <a:t>Another </a:t>
            </a:r>
            <a:r>
              <a:rPr b="1" lang="en-US" sz="2141">
                <a:solidFill>
                  <a:srgbClr val="45818E"/>
                </a:solidFill>
                <a:highlight>
                  <a:schemeClr val="lt1"/>
                </a:highlight>
              </a:rPr>
              <a:t>Observation by the Training Mentor:</a:t>
            </a:r>
            <a:endParaRPr b="1" sz="2141">
              <a:solidFill>
                <a:srgbClr val="45818E"/>
              </a:solidFill>
              <a:highlight>
                <a:schemeClr val="lt1"/>
              </a:highlight>
            </a:endParaRPr>
          </a:p>
          <a:p>
            <a:pPr indent="0" lvl="0" marL="0" rtl="0" algn="l">
              <a:lnSpc>
                <a:spcPct val="115000"/>
              </a:lnSpc>
              <a:spcBef>
                <a:spcPts val="0"/>
              </a:spcBef>
              <a:spcAft>
                <a:spcPts val="0"/>
              </a:spcAft>
              <a:buSzPct val="53659"/>
              <a:buNone/>
            </a:pPr>
            <a:r>
              <a:t/>
            </a:r>
            <a:endParaRPr b="1" i="1" sz="2050">
              <a:solidFill>
                <a:srgbClr val="242424"/>
              </a:solidFill>
              <a:highlight>
                <a:srgbClr val="FFFFFF"/>
              </a:highlight>
            </a:endParaRPr>
          </a:p>
          <a:p>
            <a:pPr indent="0" lvl="0" marL="0" rtl="0" algn="l">
              <a:lnSpc>
                <a:spcPct val="115000"/>
              </a:lnSpc>
              <a:spcBef>
                <a:spcPts val="0"/>
              </a:spcBef>
              <a:spcAft>
                <a:spcPts val="0"/>
              </a:spcAft>
              <a:buClr>
                <a:schemeClr val="dk1"/>
              </a:buClr>
              <a:buSzPct val="53659"/>
              <a:buFont typeface="Arial"/>
              <a:buNone/>
            </a:pPr>
            <a:r>
              <a:rPr b="1" i="1" lang="en-US" sz="2050">
                <a:solidFill>
                  <a:srgbClr val="242424"/>
                </a:solidFill>
                <a:highlight>
                  <a:schemeClr val="lt1"/>
                </a:highlight>
              </a:rPr>
              <a:t>There was a lot of positive improvement from the practitioner, taking from the training session and support visit she had had. She is determined to learn and improve her facilitating and teaching skills.</a:t>
            </a:r>
            <a:endParaRPr b="1" i="1" sz="2050">
              <a:solidFill>
                <a:srgbClr val="242424"/>
              </a:solidFill>
              <a:highlight>
                <a:srgbClr val="FFFFFF"/>
              </a:highlight>
            </a:endParaRPr>
          </a:p>
          <a:p>
            <a:pPr indent="0" lvl="0" marL="0" rtl="0" algn="l">
              <a:lnSpc>
                <a:spcPct val="115000"/>
              </a:lnSpc>
              <a:spcBef>
                <a:spcPts val="0"/>
              </a:spcBef>
              <a:spcAft>
                <a:spcPts val="0"/>
              </a:spcAft>
              <a:buSzPct val="47365"/>
              <a:buNone/>
            </a:pPr>
            <a:r>
              <a:rPr b="1" i="1" lang="en-US" sz="2322">
                <a:solidFill>
                  <a:srgbClr val="242424"/>
                </a:solidFill>
                <a:highlight>
                  <a:srgbClr val="FFFFFF"/>
                </a:highlight>
              </a:rPr>
              <a:t> </a:t>
            </a:r>
            <a:endParaRPr b="1" i="1" sz="2322">
              <a:solidFill>
                <a:srgbClr val="242424"/>
              </a:solidFill>
              <a:highlight>
                <a:srgbClr val="FFFFFF"/>
              </a:highlight>
            </a:endParaRPr>
          </a:p>
          <a:p>
            <a:pPr indent="0" lvl="0" marL="0" rtl="0" algn="l">
              <a:lnSpc>
                <a:spcPct val="115000"/>
              </a:lnSpc>
              <a:spcBef>
                <a:spcPts val="0"/>
              </a:spcBef>
              <a:spcAft>
                <a:spcPts val="0"/>
              </a:spcAft>
              <a:buSzPct val="100000"/>
              <a:buNone/>
            </a:pPr>
            <a:r>
              <a:t/>
            </a:r>
            <a:endParaRPr i="1" sz="1100">
              <a:solidFill>
                <a:srgbClr val="242424"/>
              </a:solidFill>
              <a:highlight>
                <a:srgbClr val="FFFFFF"/>
              </a:highlight>
              <a:latin typeface="Arial"/>
              <a:ea typeface="Arial"/>
              <a:cs typeface="Arial"/>
              <a:sym typeface="Arial"/>
            </a:endParaRPr>
          </a:p>
        </p:txBody>
      </p:sp>
      <p:sp>
        <p:nvSpPr>
          <p:cNvPr id="617" name="Google Shape;617;g3ebf11ae903_0_168"/>
          <p:cNvSpPr txBox="1"/>
          <p:nvPr>
            <p:ph idx="12" type="sldNum"/>
          </p:nvPr>
        </p:nvSpPr>
        <p:spPr>
          <a:xfrm>
            <a:off x="8590663" y="6041362"/>
            <a:ext cx="6834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18" name="Google Shape;618;g3ebf11ae903_0_168"/>
          <p:cNvPicPr preferRelativeResize="0"/>
          <p:nvPr/>
        </p:nvPicPr>
        <p:blipFill rotWithShape="1">
          <a:blip r:embed="rId3">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1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accent1"/>
              </a:buClr>
              <a:buSzPts val="3600"/>
              <a:buFont typeface="Trebuchet MS"/>
              <a:buNone/>
            </a:pPr>
            <a:r>
              <a:rPr lang="en-US"/>
              <a:t>Sustainability: Additional Outcomes</a:t>
            </a:r>
            <a:endParaRPr/>
          </a:p>
        </p:txBody>
      </p:sp>
      <p:sp>
        <p:nvSpPr>
          <p:cNvPr id="624" name="Google Shape;624;p19"/>
          <p:cNvSpPr txBox="1"/>
          <p:nvPr>
            <p:ph idx="1" type="body"/>
          </p:nvPr>
        </p:nvSpPr>
        <p:spPr>
          <a:xfrm>
            <a:off x="677334" y="1580144"/>
            <a:ext cx="8596668" cy="3880772"/>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440"/>
              <a:buChar char="►"/>
            </a:pPr>
            <a:r>
              <a:rPr lang="en-US"/>
              <a:t>Building capacity of ECD </a:t>
            </a:r>
            <a:r>
              <a:rPr lang="en-US"/>
              <a:t>Practitioners</a:t>
            </a:r>
            <a:endParaRPr/>
          </a:p>
          <a:p>
            <a:pPr indent="-342900" lvl="0" marL="342900" rtl="0" algn="l">
              <a:spcBef>
                <a:spcPts val="1000"/>
              </a:spcBef>
              <a:spcAft>
                <a:spcPts val="0"/>
              </a:spcAft>
              <a:buSzPts val="1440"/>
              <a:buChar char="►"/>
            </a:pPr>
            <a:r>
              <a:rPr lang="en-US"/>
              <a:t>Increasing attention that ECD </a:t>
            </a:r>
            <a:r>
              <a:rPr lang="en-US"/>
              <a:t>Practitioners</a:t>
            </a:r>
            <a:r>
              <a:rPr lang="en-US"/>
              <a:t> pay to each child’s individual progress</a:t>
            </a:r>
            <a:endParaRPr/>
          </a:p>
          <a:p>
            <a:pPr indent="-342900" lvl="0" marL="342900" rtl="0" algn="l">
              <a:spcBef>
                <a:spcPts val="1000"/>
              </a:spcBef>
              <a:spcAft>
                <a:spcPts val="0"/>
              </a:spcAft>
              <a:buSzPts val="1440"/>
              <a:buChar char="►"/>
            </a:pPr>
            <a:r>
              <a:rPr lang="en-US"/>
              <a:t>Expanding awareness of time for learning in ECD day</a:t>
            </a:r>
            <a:endParaRPr/>
          </a:p>
          <a:p>
            <a:pPr indent="-342900" lvl="0" marL="342900" rtl="0" algn="l">
              <a:spcBef>
                <a:spcPts val="1000"/>
              </a:spcBef>
              <a:spcAft>
                <a:spcPts val="0"/>
              </a:spcAft>
              <a:buSzPts val="1440"/>
              <a:buChar char="►"/>
            </a:pPr>
            <a:r>
              <a:rPr lang="en-US"/>
              <a:t>Building trust between ECD Practitioners and NPO</a:t>
            </a:r>
            <a:endParaRPr/>
          </a:p>
          <a:p>
            <a:pPr indent="-342900" lvl="0" marL="342900" rtl="0" algn="l">
              <a:spcBef>
                <a:spcPts val="1000"/>
              </a:spcBef>
              <a:spcAft>
                <a:spcPts val="0"/>
              </a:spcAft>
              <a:buSzPts val="1440"/>
              <a:buChar char="►"/>
            </a:pPr>
            <a:r>
              <a:rPr lang="en-US"/>
              <a:t>Readily available resources in all areas of the country</a:t>
            </a:r>
            <a:endParaRPr/>
          </a:p>
        </p:txBody>
      </p:sp>
      <p:sp>
        <p:nvSpPr>
          <p:cNvPr id="625" name="Google Shape;625;p1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626" name="Google Shape;626;p19"/>
          <p:cNvPicPr preferRelativeResize="0"/>
          <p:nvPr/>
        </p:nvPicPr>
        <p:blipFill rotWithShape="1">
          <a:blip r:embed="rId3">
            <a:alphaModFix/>
          </a:blip>
          <a:srcRect b="0" l="0" r="0" t="0"/>
          <a:stretch/>
        </p:blipFill>
        <p:spPr>
          <a:xfrm>
            <a:off x="10561200" y="5729021"/>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3f10bfdc800_0_172"/>
          <p:cNvSpPr txBox="1"/>
          <p:nvPr>
            <p:ph type="ctrTitle"/>
          </p:nvPr>
        </p:nvSpPr>
        <p:spPr>
          <a:xfrm>
            <a:off x="1507067" y="2404534"/>
            <a:ext cx="7767000" cy="1646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Conclusion</a:t>
            </a:r>
            <a:endParaRPr/>
          </a:p>
        </p:txBody>
      </p:sp>
      <p:pic>
        <p:nvPicPr>
          <p:cNvPr id="633" name="Google Shape;633;g3f10bfdc800_0_172"/>
          <p:cNvPicPr preferRelativeResize="0"/>
          <p:nvPr/>
        </p:nvPicPr>
        <p:blipFill rotWithShape="1">
          <a:blip r:embed="rId3">
            <a:alphaModFix/>
          </a:blip>
          <a:srcRect b="8900" l="0" r="0" t="-8900"/>
          <a:stretch/>
        </p:blipFill>
        <p:spPr>
          <a:xfrm>
            <a:off x="0" y="5135250"/>
            <a:ext cx="2584100" cy="17227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3ebf11ae903_0_74"/>
          <p:cNvSpPr txBox="1"/>
          <p:nvPr>
            <p:ph type="title"/>
          </p:nvPr>
        </p:nvSpPr>
        <p:spPr>
          <a:xfrm>
            <a:off x="227600" y="177450"/>
            <a:ext cx="8984100" cy="1810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90"/>
              <a:buFont typeface="Arial"/>
              <a:buNone/>
            </a:pPr>
            <a:r>
              <a:t/>
            </a:r>
            <a:endParaRPr sz="2100">
              <a:solidFill>
                <a:srgbClr val="76A5AF"/>
              </a:solidFill>
            </a:endParaRPr>
          </a:p>
          <a:p>
            <a:pPr indent="0" lvl="0" marL="0" rtl="0" algn="l">
              <a:spcBef>
                <a:spcPts val="0"/>
              </a:spcBef>
              <a:spcAft>
                <a:spcPts val="0"/>
              </a:spcAft>
              <a:buClr>
                <a:schemeClr val="dk1"/>
              </a:buClr>
              <a:buSzPts val="990"/>
              <a:buFont typeface="Arial"/>
              <a:buNone/>
            </a:pPr>
            <a:r>
              <a:rPr lang="en-US" sz="2100">
                <a:solidFill>
                  <a:srgbClr val="45818E"/>
                </a:solidFill>
              </a:rPr>
              <a:t>Despite growing investment in ECD, there is insufficient rigorous evidence about which low-cost, practical programme improvements shift child outcomes in under-resourced rural contexts.</a:t>
            </a:r>
            <a:r>
              <a:rPr lang="en-US" sz="2100">
                <a:solidFill>
                  <a:srgbClr val="698D1B"/>
                </a:solidFill>
              </a:rPr>
              <a:t> The ECD Micro-change Collaborative KZN aims to address this gap directly.</a:t>
            </a:r>
            <a:endParaRPr sz="2100">
              <a:solidFill>
                <a:srgbClr val="698D1B"/>
              </a:solidFill>
            </a:endParaRPr>
          </a:p>
          <a:p>
            <a:pPr indent="0" lvl="0" marL="0" rtl="0" algn="l">
              <a:spcBef>
                <a:spcPts val="0"/>
              </a:spcBef>
              <a:spcAft>
                <a:spcPts val="0"/>
              </a:spcAft>
              <a:buClr>
                <a:schemeClr val="dk1"/>
              </a:buClr>
              <a:buSzPts val="990"/>
              <a:buFont typeface="Arial"/>
              <a:buNone/>
            </a:pPr>
            <a:r>
              <a:t/>
            </a:r>
            <a:endParaRPr sz="2100">
              <a:solidFill>
                <a:srgbClr val="698D1B"/>
              </a:solidFill>
            </a:endParaRPr>
          </a:p>
          <a:p>
            <a:pPr indent="0" lvl="0" marL="0" rtl="0" algn="l">
              <a:spcBef>
                <a:spcPts val="0"/>
              </a:spcBef>
              <a:spcAft>
                <a:spcPts val="0"/>
              </a:spcAft>
              <a:buClr>
                <a:schemeClr val="dk1"/>
              </a:buClr>
              <a:buSzPts val="990"/>
              <a:buFont typeface="Arial"/>
              <a:buNone/>
            </a:pPr>
            <a:r>
              <a:rPr lang="en-US" sz="2100">
                <a:solidFill>
                  <a:srgbClr val="45818E"/>
                </a:solidFill>
              </a:rPr>
              <a:t>When multiple ECD organisations systematically share data, test practical micro-changes in their programmes, and reflect on what works across different contexts, they generate credible evidence that improves practitioner quality and child outcomes -</a:t>
            </a:r>
            <a:r>
              <a:rPr lang="en-US" sz="2100">
                <a:solidFill>
                  <a:srgbClr val="698D1B"/>
                </a:solidFill>
              </a:rPr>
              <a:t> and that can inform sector-wide practice.</a:t>
            </a:r>
            <a:endParaRPr sz="2100">
              <a:solidFill>
                <a:srgbClr val="698D1B"/>
              </a:solidFill>
            </a:endParaRPr>
          </a:p>
          <a:p>
            <a:pPr indent="0" lvl="0" marL="0" rtl="0" algn="l">
              <a:spcBef>
                <a:spcPts val="0"/>
              </a:spcBef>
              <a:spcAft>
                <a:spcPts val="0"/>
              </a:spcAft>
              <a:buClr>
                <a:schemeClr val="dk1"/>
              </a:buClr>
              <a:buSzPts val="990"/>
              <a:buFont typeface="Arial"/>
              <a:buNone/>
            </a:pPr>
            <a:r>
              <a:t/>
            </a:r>
            <a:endParaRPr sz="2100">
              <a:solidFill>
                <a:srgbClr val="698D1B"/>
              </a:solidFill>
            </a:endParaRPr>
          </a:p>
          <a:p>
            <a:pPr indent="3225" lvl="0" marL="2506" marR="50815" rtl="0" algn="l">
              <a:lnSpc>
                <a:spcPct val="101408"/>
              </a:lnSpc>
              <a:spcBef>
                <a:spcPts val="532"/>
              </a:spcBef>
              <a:spcAft>
                <a:spcPts val="0"/>
              </a:spcAft>
              <a:buClr>
                <a:schemeClr val="dk1"/>
              </a:buClr>
              <a:buSzPts val="990"/>
              <a:buFont typeface="Arial"/>
              <a:buNone/>
            </a:pPr>
            <a:r>
              <a:rPr lang="en-US" sz="2094">
                <a:solidFill>
                  <a:srgbClr val="45818E"/>
                </a:solidFill>
              </a:rPr>
              <a:t>The ECD Micro-change Collaborative KZN is positioned to demonstrate - with real data, across diverse programme contexts - </a:t>
            </a:r>
            <a:r>
              <a:rPr lang="en-US" sz="2094">
                <a:solidFill>
                  <a:srgbClr val="698D1B"/>
                </a:solidFill>
              </a:rPr>
              <a:t>which low-cost early learning interventions move the needle on child outcomes.</a:t>
            </a:r>
            <a:endParaRPr b="1" sz="2694">
              <a:solidFill>
                <a:srgbClr val="698D1B"/>
              </a:solidFill>
            </a:endParaRPr>
          </a:p>
        </p:txBody>
      </p:sp>
      <p:pic>
        <p:nvPicPr>
          <p:cNvPr id="639" name="Google Shape;639;g3ebf11ae903_0_74"/>
          <p:cNvPicPr preferRelativeResize="0"/>
          <p:nvPr/>
        </p:nvPicPr>
        <p:blipFill rotWithShape="1">
          <a:blip r:embed="rId3">
            <a:alphaModFix/>
          </a:blip>
          <a:srcRect b="0" l="0" r="0" t="0"/>
          <a:stretch/>
        </p:blipFill>
        <p:spPr>
          <a:xfrm>
            <a:off x="3254986" y="5148224"/>
            <a:ext cx="2715341" cy="18101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93" name="Google Shape;193;p6" title="Zero2Five-8320.jpg"/>
          <p:cNvPicPr preferRelativeResize="0"/>
          <p:nvPr/>
        </p:nvPicPr>
        <p:blipFill rotWithShape="1">
          <a:blip r:embed="rId3">
            <a:alphaModFix/>
          </a:blip>
          <a:srcRect b="0" l="0" r="0" t="0"/>
          <a:stretch/>
        </p:blipFill>
        <p:spPr>
          <a:xfrm>
            <a:off x="-888412" y="0"/>
            <a:ext cx="10289510" cy="6857999"/>
          </a:xfrm>
          <a:prstGeom prst="rect">
            <a:avLst/>
          </a:prstGeom>
          <a:noFill/>
          <a:ln>
            <a:noFill/>
          </a:ln>
        </p:spPr>
      </p:pic>
      <p:pic>
        <p:nvPicPr>
          <p:cNvPr id="194" name="Google Shape;194;p6"/>
          <p:cNvPicPr preferRelativeResize="0"/>
          <p:nvPr/>
        </p:nvPicPr>
        <p:blipFill rotWithShape="1">
          <a:blip r:embed="rId4">
            <a:alphaModFix/>
          </a:blip>
          <a:srcRect b="0" l="0" r="0" t="0"/>
          <a:stretch/>
        </p:blipFill>
        <p:spPr>
          <a:xfrm>
            <a:off x="10589892" y="577206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8"/>
          <p:cNvSpPr txBox="1"/>
          <p:nvPr>
            <p:ph type="ctrTitle"/>
          </p:nvPr>
        </p:nvSpPr>
        <p:spPr>
          <a:xfrm>
            <a:off x="938254" y="2404534"/>
            <a:ext cx="8335749" cy="164630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accent1"/>
              </a:buClr>
              <a:buSzPts val="5400"/>
              <a:buFont typeface="Trebuchet MS"/>
              <a:buNone/>
            </a:pPr>
            <a:r>
              <a:rPr lang="en-US"/>
              <a:t>Utilising ELOM to Identify Strengths &amp; Weaknesses</a:t>
            </a:r>
            <a:endParaRPr/>
          </a:p>
        </p:txBody>
      </p:sp>
      <p:sp>
        <p:nvSpPr>
          <p:cNvPr id="201" name="Google Shape;201;p8"/>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440"/>
              <a:buNone/>
            </a:pPr>
            <a:r>
              <a:rPr lang="en-US"/>
              <a:t>A way to match challenges to opportunities</a:t>
            </a:r>
            <a:endParaRPr/>
          </a:p>
        </p:txBody>
      </p:sp>
      <p:pic>
        <p:nvPicPr>
          <p:cNvPr id="202" name="Google Shape;202;p8"/>
          <p:cNvPicPr preferRelativeResize="0"/>
          <p:nvPr/>
        </p:nvPicPr>
        <p:blipFill rotWithShape="1">
          <a:blip r:embed="rId3">
            <a:alphaModFix/>
          </a:blip>
          <a:srcRect b="0" l="0" r="0" t="0"/>
          <a:stretch/>
        </p:blipFill>
        <p:spPr>
          <a:xfrm>
            <a:off x="23849" y="5211700"/>
            <a:ext cx="2469435" cy="1646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9"/>
          <p:cNvSpPr txBox="1"/>
          <p:nvPr>
            <p:ph type="title"/>
          </p:nvPr>
        </p:nvSpPr>
        <p:spPr>
          <a:xfrm>
            <a:off x="473725" y="182025"/>
            <a:ext cx="9074400" cy="610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200">
                <a:solidFill>
                  <a:srgbClr val="45818E"/>
                </a:solidFill>
              </a:rPr>
              <a:t>Interrogation of several prior years’ ELOM end-year results to identify domains with greatest </a:t>
            </a:r>
            <a:r>
              <a:rPr b="1" lang="en-US" sz="3200">
                <a:solidFill>
                  <a:srgbClr val="90C226"/>
                </a:solidFill>
              </a:rPr>
              <a:t>weaknesses </a:t>
            </a:r>
            <a:r>
              <a:rPr lang="en-US" sz="3200">
                <a:solidFill>
                  <a:srgbClr val="45818E"/>
                </a:solidFill>
              </a:rPr>
              <a:t>across several organisations. </a:t>
            </a:r>
            <a:endParaRPr sz="3200">
              <a:solidFill>
                <a:srgbClr val="45818E"/>
              </a:solidFill>
            </a:endParaRPr>
          </a:p>
          <a:p>
            <a:pPr indent="0" lvl="0" marL="0" rtl="0" algn="l">
              <a:spcBef>
                <a:spcPts val="0"/>
              </a:spcBef>
              <a:spcAft>
                <a:spcPts val="0"/>
              </a:spcAft>
              <a:buClr>
                <a:schemeClr val="dk1"/>
              </a:buClr>
              <a:buSzPts val="1100"/>
              <a:buFont typeface="Arial"/>
              <a:buNone/>
            </a:pPr>
            <a:r>
              <a:t/>
            </a:r>
            <a:endParaRPr sz="3200">
              <a:solidFill>
                <a:srgbClr val="90C226"/>
              </a:solidFill>
            </a:endParaRPr>
          </a:p>
          <a:p>
            <a:pPr indent="0" lvl="0" marL="0" rtl="0" algn="l">
              <a:spcBef>
                <a:spcPts val="0"/>
              </a:spcBef>
              <a:spcAft>
                <a:spcPts val="0"/>
              </a:spcAft>
              <a:buClr>
                <a:schemeClr val="dk1"/>
              </a:buClr>
              <a:buSzPts val="1100"/>
              <a:buFont typeface="Arial"/>
              <a:buNone/>
            </a:pPr>
            <a:r>
              <a:rPr lang="en-US" sz="3200">
                <a:solidFill>
                  <a:srgbClr val="90C226"/>
                </a:solidFill>
              </a:rPr>
              <a:t>Chosen domains also aligned with Thrive by Five areas of greatest weakness. </a:t>
            </a:r>
            <a:endParaRPr sz="3200">
              <a:solidFill>
                <a:srgbClr val="90C226"/>
              </a:solidFill>
            </a:endParaRPr>
          </a:p>
          <a:p>
            <a:pPr indent="0" lvl="0" marL="0" rtl="0" algn="l">
              <a:spcBef>
                <a:spcPts val="0"/>
              </a:spcBef>
              <a:spcAft>
                <a:spcPts val="0"/>
              </a:spcAft>
              <a:buClr>
                <a:schemeClr val="dk1"/>
              </a:buClr>
              <a:buSzPts val="1100"/>
              <a:buFont typeface="Arial"/>
              <a:buNone/>
            </a:pPr>
            <a:r>
              <a:t/>
            </a:r>
            <a:endParaRPr sz="3200">
              <a:solidFill>
                <a:srgbClr val="90C226"/>
              </a:solidFill>
            </a:endParaRPr>
          </a:p>
          <a:p>
            <a:pPr indent="0" lvl="0" marL="0" rtl="0" algn="l">
              <a:spcBef>
                <a:spcPts val="0"/>
              </a:spcBef>
              <a:spcAft>
                <a:spcPts val="0"/>
              </a:spcAft>
              <a:buClr>
                <a:schemeClr val="dk1"/>
              </a:buClr>
              <a:buSzPts val="1100"/>
              <a:buFont typeface="Arial"/>
              <a:buNone/>
            </a:pPr>
            <a:r>
              <a:rPr lang="en-US" sz="3200">
                <a:solidFill>
                  <a:srgbClr val="45818E"/>
                </a:solidFill>
              </a:rPr>
              <a:t>Same domains were areas of </a:t>
            </a:r>
            <a:r>
              <a:rPr b="1" lang="en-US" sz="3200"/>
              <a:t>strength</a:t>
            </a:r>
            <a:r>
              <a:rPr lang="en-US" sz="3200"/>
              <a:t> </a:t>
            </a:r>
            <a:r>
              <a:rPr lang="en-US" sz="3200">
                <a:solidFill>
                  <a:srgbClr val="45818E"/>
                </a:solidFill>
              </a:rPr>
              <a:t>in other organisations </a:t>
            </a:r>
            <a:r>
              <a:rPr lang="en-US" sz="3200"/>
              <a:t>(strengths-based approach)</a:t>
            </a:r>
            <a:endParaRPr sz="3200">
              <a:solidFill>
                <a:srgbClr val="90C226"/>
              </a:solidFill>
            </a:endParaRPr>
          </a:p>
          <a:p>
            <a:pPr indent="0" lvl="0" marL="0" rtl="0" algn="l">
              <a:spcBef>
                <a:spcPts val="0"/>
              </a:spcBef>
              <a:spcAft>
                <a:spcPts val="0"/>
              </a:spcAft>
              <a:buClr>
                <a:schemeClr val="dk1"/>
              </a:buClr>
              <a:buSzPts val="1100"/>
              <a:buFont typeface="Arial"/>
              <a:buNone/>
            </a:pPr>
            <a:r>
              <a:t/>
            </a:r>
            <a:endParaRPr b="1" sz="3200">
              <a:solidFill>
                <a:srgbClr val="90C226"/>
              </a:solidFill>
            </a:endParaRPr>
          </a:p>
          <a:p>
            <a:pPr indent="0" lvl="0" marL="0" rtl="0" algn="l">
              <a:spcBef>
                <a:spcPts val="0"/>
              </a:spcBef>
              <a:spcAft>
                <a:spcPts val="0"/>
              </a:spcAft>
              <a:buClr>
                <a:schemeClr val="accent1"/>
              </a:buClr>
              <a:buSzPts val="3240"/>
              <a:buFont typeface="Trebuchet MS"/>
              <a:buNone/>
            </a:pPr>
            <a:r>
              <a:t/>
            </a:r>
            <a:endParaRPr sz="2500"/>
          </a:p>
        </p:txBody>
      </p:sp>
      <p:sp>
        <p:nvSpPr>
          <p:cNvPr id="208" name="Google Shape;208;p9"/>
          <p:cNvSpPr txBox="1"/>
          <p:nvPr>
            <p:ph idx="10" type="dt"/>
          </p:nvPr>
        </p:nvSpPr>
        <p:spPr>
          <a:xfrm>
            <a:off x="10387398" y="6290037"/>
            <a:ext cx="1804800" cy="567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1" lang="en-US" sz="1600">
                <a:solidFill>
                  <a:schemeClr val="lt1"/>
                </a:solidFill>
              </a:rPr>
              <a:t>Jan - Feb 2026</a:t>
            </a:r>
            <a:endParaRPr/>
          </a:p>
        </p:txBody>
      </p:sp>
      <p:sp>
        <p:nvSpPr>
          <p:cNvPr id="209" name="Google Shape;209;p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10" name="Google Shape;210;p9"/>
          <p:cNvPicPr preferRelativeResize="0"/>
          <p:nvPr/>
        </p:nvPicPr>
        <p:blipFill rotWithShape="1">
          <a:blip r:embed="rId3">
            <a:alphaModFix/>
          </a:blip>
          <a:srcRect b="0" l="37441" r="0" t="7800"/>
          <a:stretch/>
        </p:blipFill>
        <p:spPr>
          <a:xfrm>
            <a:off x="298475" y="5468075"/>
            <a:ext cx="5315125" cy="684975"/>
          </a:xfrm>
          <a:prstGeom prst="rect">
            <a:avLst/>
          </a:prstGeom>
          <a:noFill/>
          <a:ln>
            <a:noFill/>
          </a:ln>
        </p:spPr>
      </p:pic>
      <p:pic>
        <p:nvPicPr>
          <p:cNvPr id="211" name="Google Shape;211;p9"/>
          <p:cNvPicPr preferRelativeResize="0"/>
          <p:nvPr/>
        </p:nvPicPr>
        <p:blipFill rotWithShape="1">
          <a:blip r:embed="rId4">
            <a:alphaModFix/>
          </a:blip>
          <a:srcRect b="8232" l="0" r="11980" t="0"/>
          <a:stretch/>
        </p:blipFill>
        <p:spPr>
          <a:xfrm>
            <a:off x="5613600" y="5439088"/>
            <a:ext cx="5680200" cy="742950"/>
          </a:xfrm>
          <a:prstGeom prst="rect">
            <a:avLst/>
          </a:prstGeom>
          <a:noFill/>
          <a:ln>
            <a:noFill/>
          </a:ln>
        </p:spPr>
      </p:pic>
      <p:pic>
        <p:nvPicPr>
          <p:cNvPr id="212" name="Google Shape;212;p9"/>
          <p:cNvPicPr preferRelativeResize="0"/>
          <p:nvPr/>
        </p:nvPicPr>
        <p:blipFill rotWithShape="1">
          <a:blip r:embed="rId5">
            <a:alphaModFix/>
          </a:blip>
          <a:srcRect b="0" l="0" r="0" t="0"/>
          <a:stretch/>
        </p:blipFill>
        <p:spPr>
          <a:xfrm>
            <a:off x="10604250" y="138983"/>
            <a:ext cx="1484700" cy="98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3ebf11ae903_0_226"/>
          <p:cNvPicPr preferRelativeResize="0"/>
          <p:nvPr/>
        </p:nvPicPr>
        <p:blipFill rotWithShape="1">
          <a:blip r:embed="rId3">
            <a:alphaModFix/>
          </a:blip>
          <a:srcRect b="30" l="0" r="0" t="40"/>
          <a:stretch/>
        </p:blipFill>
        <p:spPr>
          <a:xfrm>
            <a:off x="0" y="-837"/>
            <a:ext cx="12192000" cy="6852979"/>
          </a:xfrm>
          <a:prstGeom prst="rect">
            <a:avLst/>
          </a:prstGeom>
          <a:noFill/>
          <a:ln>
            <a:noFill/>
          </a:ln>
        </p:spPr>
      </p:pic>
      <p:pic>
        <p:nvPicPr>
          <p:cNvPr id="219" name="Google Shape;219;g3ebf11ae903_0_226"/>
          <p:cNvPicPr preferRelativeResize="0"/>
          <p:nvPr/>
        </p:nvPicPr>
        <p:blipFill rotWithShape="1">
          <a:blip r:embed="rId4">
            <a:alphaModFix/>
          </a:blip>
          <a:srcRect b="0" l="0" r="0" t="0"/>
          <a:stretch/>
        </p:blipFill>
        <p:spPr>
          <a:xfrm>
            <a:off x="10604250" y="138983"/>
            <a:ext cx="1484700" cy="989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Ecology">
      <a:dk1>
        <a:srgbClr val="4D3E2F"/>
      </a:dk1>
      <a:lt1>
        <a:srgbClr val="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2026-06-10T14:40:00Z</dcterms:created>
  <dc:creator>Angela Larkan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