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6" r:id="rId9"/>
    <p:sldId id="268" r:id="rId10"/>
    <p:sldId id="270" r:id="rId11"/>
    <p:sldId id="273" r:id="rId12"/>
  </p:sldIdLst>
  <p:sldSz cx="18288000" cy="10287000"/>
  <p:notesSz cx="6858000" cy="9144000"/>
  <p:embeddedFontLst>
    <p:embeddedFont>
      <p:font typeface="Arimo" panose="020B0604020202020204" pitchFamily="34" charset="0"/>
      <p:regular r:id="rId14"/>
    </p:embeddedFont>
    <p:embeddedFont>
      <p:font typeface="Arimo Bold" panose="020B0704020202020204" pitchFamily="34" charset="0"/>
      <p:regular r:id="rId15"/>
      <p:bold r:id="rId16"/>
    </p:embeddedFont>
    <p:embeddedFont>
      <p:font typeface="Arimo Bold Italics" panose="020B0704020202090204" pitchFamily="34" charset="0"/>
      <p:regular r:id="rId17"/>
      <p:bold r:id="rId18"/>
      <p:italic r:id="rId19"/>
      <p:boldItalic r:id="rId20"/>
    </p:embeddedFont>
    <p:embeddedFont>
      <p:font typeface="Arimo Italics" panose="020B0604020202090204" pitchFamily="34" charset="0"/>
      <p:regular r:id="rId21"/>
      <p:italic r:id="rId22"/>
    </p:embeddedFont>
    <p:embeddedFont>
      <p:font typeface="Raleway Bold Italics" pitchFamily="2" charset="77"/>
      <p:regular r:id="rId23"/>
      <p:bold r:id="rId24"/>
      <p:italic r:id="rId25"/>
      <p:boldItalic r:id="rId26"/>
    </p:embeddedFont>
    <p:embeddedFont>
      <p:font typeface="Raleway Italics" pitchFamily="2" charset="77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69B697-C9B2-EE48-C543-3D28CD3B9A7D}" name="Catherine Mather-Pike" initials="CM" userId="S::cathy@siyakwazi.org::99a6c24b-5d20-431a-878b-0d5955c0f6b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71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D11108-C8EB-453F-84F7-DEACAD63AC11}" v="4" dt="2026-10-16T11:15:15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84" autoAdjust="0"/>
  </p:normalViewPr>
  <p:slideViewPr>
    <p:cSldViewPr>
      <p:cViewPr varScale="1">
        <p:scale>
          <a:sx n="69" d="100"/>
          <a:sy n="69" d="100"/>
        </p:scale>
        <p:origin x="92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2872931"/>
            <a:ext cx="6110040" cy="4270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6"/>
              </a:lnSpc>
            </a:pPr>
            <a:r>
              <a:rPr lang="en-US" sz="5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FINDING THE CHILDREN WE MIGHT MISS: LESSONS FROM SIYAKWAZI’S ELOM TT PILOT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117793"/>
            <a:ext cx="6743100" cy="845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Presenter name: Cathy Mather-Pike</a:t>
            </a:r>
          </a:p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Organisation: Siyakwazi NPO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31517" y="4602667"/>
            <a:ext cx="14824967" cy="155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6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Lessons from Siyakwazi’s ELOM Targeting Tool pilot</a:t>
            </a:r>
          </a:p>
          <a:p>
            <a:pPr algn="ctr">
              <a:lnSpc>
                <a:spcPts val="3995"/>
              </a:lnSpc>
            </a:pPr>
            <a:r>
              <a:rPr lang="en-US" sz="3699" i="1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Exploring how different screening tools can strengthen early identification and help children access the support they need.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29799" y="3169339"/>
            <a:ext cx="14057644" cy="798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FINDING THE CHILDREN WE MIGHT MISS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657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4312115" y="6609092"/>
            <a:ext cx="3567162" cy="2649208"/>
            <a:chOff x="0" y="0"/>
            <a:chExt cx="960929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0929" cy="812800"/>
            </a:xfrm>
            <a:custGeom>
              <a:avLst/>
              <a:gdLst/>
              <a:ahLst/>
              <a:cxnLst/>
              <a:rect l="l" t="t" r="r" b="b"/>
              <a:pathLst>
                <a:path w="960929" h="812800">
                  <a:moveTo>
                    <a:pt x="0" y="0"/>
                  </a:moveTo>
                  <a:lnTo>
                    <a:pt x="960929" y="0"/>
                  </a:lnTo>
                  <a:lnTo>
                    <a:pt x="9609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3597" r="-135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61359" y="2075357"/>
            <a:ext cx="9021240" cy="6322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Community-based </a:t>
            </a:r>
            <a:r>
              <a:rPr lang="en-US" sz="27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organisation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founded in 2013 working in rural KwaZulu-Natal, supporting 1,300+ beneficiaries.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Supporting children with disabilities and barriers to learning from birth to seven years.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Working alongside guardians, ECD practitioners and schools to identify children’s needs and improve access to support.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Using early identification, developmental screenings / assessments and targeted intervention to help children participate and learn.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Programmes</a:t>
            </a: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:</a:t>
            </a:r>
          </a:p>
          <a:p>
            <a:pPr marL="1165860" lvl="2" indent="-388620" algn="l">
              <a:lnSpc>
                <a:spcPts val="2916"/>
              </a:lnSpc>
              <a:buFont typeface="Arial"/>
              <a:buChar char="⚬"/>
            </a:pP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Inclusion </a:t>
            </a:r>
            <a:r>
              <a:rPr lang="en-US" sz="2700" i="1" dirty="0" err="1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Programme</a:t>
            </a: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 (including Respite Play &amp; Learn and Inclusive ECD Hubs expansion)</a:t>
            </a:r>
          </a:p>
          <a:p>
            <a:pPr marL="1165860" lvl="2" indent="-388620" algn="l">
              <a:lnSpc>
                <a:spcPts val="2916"/>
              </a:lnSpc>
              <a:buFont typeface="Arial"/>
              <a:buChar char="⚬"/>
            </a:pP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School Readiness </a:t>
            </a:r>
            <a:r>
              <a:rPr lang="en-US" sz="2700" i="1" dirty="0" err="1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Programme</a:t>
            </a:r>
            <a:endParaRPr lang="en-US" sz="2700" i="1" dirty="0">
              <a:solidFill>
                <a:srgbClr val="000000"/>
              </a:solidFill>
              <a:latin typeface="Arimo Italics"/>
              <a:ea typeface="Arimo Italics"/>
              <a:cs typeface="Arimo Italics"/>
              <a:sym typeface="Arimo Italics"/>
            </a:endParaRPr>
          </a:p>
          <a:p>
            <a:pPr marL="1165860" lvl="2" indent="-388620" algn="l">
              <a:lnSpc>
                <a:spcPts val="2916"/>
              </a:lnSpc>
              <a:buFont typeface="Arial"/>
              <a:buChar char="⚬"/>
            </a:pP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Early Learning </a:t>
            </a:r>
            <a:r>
              <a:rPr lang="en-US" sz="2700" i="1" dirty="0" err="1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Programme</a:t>
            </a: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 (0-2 years)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59456" y="650024"/>
            <a:ext cx="10338098" cy="798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AN OVERVIEW OF SIYAKWAZI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4977" y="3795315"/>
            <a:ext cx="3628478" cy="2882329"/>
            <a:chOff x="0" y="0"/>
            <a:chExt cx="960929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0929" cy="812800"/>
            </a:xfrm>
            <a:custGeom>
              <a:avLst/>
              <a:gdLst/>
              <a:ahLst/>
              <a:cxnLst/>
              <a:rect l="l" t="t" r="r" b="b"/>
              <a:pathLst>
                <a:path w="960929" h="812800">
                  <a:moveTo>
                    <a:pt x="0" y="0"/>
                  </a:moveTo>
                  <a:lnTo>
                    <a:pt x="960929" y="0"/>
                  </a:lnTo>
                  <a:lnTo>
                    <a:pt x="9609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13597" r="-13597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250798" y="966035"/>
            <a:ext cx="3628478" cy="2882329"/>
            <a:chOff x="0" y="0"/>
            <a:chExt cx="960929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0929" cy="812800"/>
            </a:xfrm>
            <a:custGeom>
              <a:avLst/>
              <a:gdLst/>
              <a:ahLst/>
              <a:cxnLst/>
              <a:rect l="l" t="t" r="r" b="b"/>
              <a:pathLst>
                <a:path w="960929" h="812800">
                  <a:moveTo>
                    <a:pt x="0" y="0"/>
                  </a:moveTo>
                  <a:lnTo>
                    <a:pt x="960929" y="0"/>
                  </a:lnTo>
                  <a:lnTo>
                    <a:pt x="9609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7"/>
              <a:stretch>
                <a:fillRect l="-13597" r="-1359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3A98009-CF47-167A-CB15-1F72D2D3DCFA}"/>
              </a:ext>
            </a:extLst>
          </p:cNvPr>
          <p:cNvSpPr txBox="1"/>
          <p:nvPr/>
        </p:nvSpPr>
        <p:spPr>
          <a:xfrm>
            <a:off x="14457902" y="3994506"/>
            <a:ext cx="34213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Children with disabilities are </a:t>
            </a:r>
            <a:r>
              <a:rPr lang="en-ZA" sz="2400" dirty="0">
                <a:highlight>
                  <a:srgbClr val="FFFF00"/>
                </a:highlight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25% less likely</a:t>
            </a:r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to attend early childhood education</a:t>
            </a:r>
            <a:endParaRPr lang="en-US" sz="2400" dirty="0"/>
          </a:p>
          <a:p>
            <a:pPr algn="ctr"/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(UNICEF, 2021).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49BCDD-18B8-739C-7272-B7647CD58AB4}"/>
              </a:ext>
            </a:extLst>
          </p:cNvPr>
          <p:cNvSpPr txBox="1"/>
          <p:nvPr/>
        </p:nvSpPr>
        <p:spPr>
          <a:xfrm>
            <a:off x="11143959" y="2168337"/>
            <a:ext cx="2753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dirty="0">
                <a:highlight>
                  <a:srgbClr val="FFFF00"/>
                </a:highlight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1 in 10 children </a:t>
            </a:r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has a disability (UNICEF, 2021).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4E28A7-B154-DDF3-4F63-0332147C13BE}"/>
              </a:ext>
            </a:extLst>
          </p:cNvPr>
          <p:cNvSpPr txBox="1"/>
          <p:nvPr/>
        </p:nvSpPr>
        <p:spPr>
          <a:xfrm>
            <a:off x="10133031" y="6831919"/>
            <a:ext cx="41286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ZA" sz="2400" dirty="0">
                <a:highlight>
                  <a:srgbClr val="FFFF00"/>
                </a:highlight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Half a million children with disabilities</a:t>
            </a:r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have been shut out of SA’s education system (Angie </a:t>
            </a:r>
            <a:r>
              <a:rPr lang="en-ZA" sz="2400" dirty="0" err="1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Motshekga</a:t>
            </a:r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, </a:t>
            </a:r>
          </a:p>
          <a:p>
            <a:pPr algn="ctr"/>
            <a:r>
              <a:rPr lang="en-ZA" sz="24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Minister of Basic Education SA, 2018).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933231" y="1935223"/>
            <a:ext cx="16005896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b="1" u="none" strike="noStrike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We cannot support a child we don’t know.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endParaRPr lang="en-US" sz="2700" b="1" u="none" strike="noStrike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Developmental difficulties can go unnoticed, particularly when they are not immediately visible or are mistaken for differences in the pace of development.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endParaRPr lang="en-US" sz="2700" u="none" strike="noStrike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Our question: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Could </a:t>
            </a: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piloting</a:t>
            </a: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 the ELOM Targeting Tool alongside our existing Red Flag process help us identify more children, identify them earlier, or better understand their needs?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19362" y="640499"/>
            <a:ext cx="14018287" cy="787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2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WHY FOCUS ON EARLY IDENTIFICATION?</a:t>
            </a:r>
          </a:p>
        </p:txBody>
      </p:sp>
      <p:sp>
        <p:nvSpPr>
          <p:cNvPr id="5" name="Freeform 5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44567" y="5367536"/>
            <a:ext cx="7216817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5"/>
              </a:lnSpc>
              <a:spcBef>
                <a:spcPct val="0"/>
              </a:spcBef>
            </a:pPr>
            <a:r>
              <a:rPr lang="en-US" sz="2699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Siyakwazi’s</a:t>
            </a:r>
            <a:r>
              <a:rPr lang="en-US" sz="26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Red Flag Tool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Observation-based screening conducted by Siyakwazi </a:t>
            </a:r>
            <a:r>
              <a:rPr lang="en-US" sz="2699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Siyasizas</a:t>
            </a: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Nine simple tasks covering motor skills, language, emergent numeracy and following instructions.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Children identified as </a:t>
            </a:r>
            <a:r>
              <a:rPr lang="en-US" sz="2699" b="1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at risk of falling behind </a:t>
            </a: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supported through catch-up groups.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56246" y="5367536"/>
            <a:ext cx="6343244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5"/>
              </a:lnSpc>
              <a:spcBef>
                <a:spcPct val="0"/>
              </a:spcBef>
            </a:pPr>
            <a:r>
              <a:rPr lang="en-US" sz="2699" b="1" u="none" strike="noStrike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ELOM Targeting Tool (ELOM TT)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Activity</a:t>
            </a:r>
            <a:r>
              <a:rPr lang="en-US" sz="2699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-based screening for children aged four and five.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Five activities covering skills such as language, counting, drawing and motor coordination.</a:t>
            </a:r>
          </a:p>
          <a:p>
            <a:pPr marL="582927" lvl="1" indent="-291463" algn="l">
              <a:lnSpc>
                <a:spcPts val="2915"/>
              </a:lnSpc>
              <a:spcBef>
                <a:spcPct val="0"/>
              </a:spcBef>
              <a:buFont typeface="Arial"/>
              <a:buChar char="•"/>
            </a:pPr>
            <a:r>
              <a:rPr lang="en-US" sz="2699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Identifies children</a:t>
            </a:r>
            <a:r>
              <a:rPr lang="en-US" sz="2699" b="1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at risk of falling far behind </a:t>
            </a:r>
            <a:r>
              <a:rPr lang="en-US" sz="2699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their peers.</a:t>
            </a:r>
          </a:p>
        </p:txBody>
      </p:sp>
      <p:sp>
        <p:nvSpPr>
          <p:cNvPr id="8" name="AutoShape 8"/>
          <p:cNvSpPr/>
          <p:nvPr/>
        </p:nvSpPr>
        <p:spPr>
          <a:xfrm flipV="1">
            <a:off x="9258815" y="5544288"/>
            <a:ext cx="0" cy="245968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8685813"/>
            <a:ext cx="16878299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  <a:spcBef>
                <a:spcPct val="0"/>
              </a:spcBef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The aim was not to replace one tool with another, but to explore what we could learn by using both.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25748" y="620997"/>
            <a:ext cx="16636504" cy="78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THE PILOT: ELOM TT ALONGSIDE RED FLAG</a:t>
            </a:r>
          </a:p>
        </p:txBody>
      </p:sp>
      <p:sp>
        <p:nvSpPr>
          <p:cNvPr id="4" name="Freeform 4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314496"/>
            <a:ext cx="16256843" cy="3289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b="1" u="none" strike="noStrike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16 Siyakwazi-supported ECD </a:t>
            </a:r>
            <a:r>
              <a:rPr lang="en-US" sz="2700" b="1" u="none" strike="noStrike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centres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endParaRPr lang="en-US" sz="2700" b="1" u="none" strike="noStrike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ELOM TT piloted in March and April, following the usual Red Flag screening.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101 children initially assessed.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95 children included in the ELOM TT analysis.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Results compared with Siyakwazi’s existing Red Flag records.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endParaRPr lang="en-US" sz="2700" u="none" strike="noStrike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i="1" u="none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We wanted to understand where the tools identified the same children, where they differed and what this could tell us about our early identification process.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5981768"/>
            <a:ext cx="2975843" cy="2960253"/>
            <a:chOff x="0" y="0"/>
            <a:chExt cx="960929" cy="9558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0929" cy="955895"/>
            </a:xfrm>
            <a:custGeom>
              <a:avLst/>
              <a:gdLst/>
              <a:ahLst/>
              <a:cxnLst/>
              <a:rect l="l" t="t" r="r" b="b"/>
              <a:pathLst>
                <a:path w="960929" h="955895">
                  <a:moveTo>
                    <a:pt x="0" y="0"/>
                  </a:moveTo>
                  <a:lnTo>
                    <a:pt x="960929" y="0"/>
                  </a:lnTo>
                  <a:lnTo>
                    <a:pt x="960929" y="955895"/>
                  </a:lnTo>
                  <a:lnTo>
                    <a:pt x="0" y="955895"/>
                  </a:lnTo>
                  <a:close/>
                </a:path>
              </a:pathLst>
            </a:custGeom>
            <a:blipFill>
              <a:blip r:embed="rId5"/>
              <a:stretch>
                <a:fillRect l="-2127" r="-3050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42449" y="5981768"/>
            <a:ext cx="2975843" cy="2960253"/>
            <a:chOff x="0" y="0"/>
            <a:chExt cx="960929" cy="9558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0929" cy="955895"/>
            </a:xfrm>
            <a:custGeom>
              <a:avLst/>
              <a:gdLst/>
              <a:ahLst/>
              <a:cxnLst/>
              <a:rect l="l" t="t" r="r" b="b"/>
              <a:pathLst>
                <a:path w="960929" h="955895">
                  <a:moveTo>
                    <a:pt x="0" y="0"/>
                  </a:moveTo>
                  <a:lnTo>
                    <a:pt x="960929" y="0"/>
                  </a:lnTo>
                  <a:lnTo>
                    <a:pt x="960929" y="955895"/>
                  </a:lnTo>
                  <a:lnTo>
                    <a:pt x="0" y="955895"/>
                  </a:lnTo>
                  <a:close/>
                </a:path>
              </a:pathLst>
            </a:custGeom>
            <a:blipFill>
              <a:blip r:embed="rId6"/>
              <a:stretch>
                <a:fillRect l="-20539" r="-290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56119" y="5981768"/>
            <a:ext cx="2975843" cy="2960253"/>
            <a:chOff x="0" y="0"/>
            <a:chExt cx="960929" cy="9558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60929" cy="955895"/>
            </a:xfrm>
            <a:custGeom>
              <a:avLst/>
              <a:gdLst/>
              <a:ahLst/>
              <a:cxnLst/>
              <a:rect l="l" t="t" r="r" b="b"/>
              <a:pathLst>
                <a:path w="960929" h="955895">
                  <a:moveTo>
                    <a:pt x="0" y="0"/>
                  </a:moveTo>
                  <a:lnTo>
                    <a:pt x="960929" y="0"/>
                  </a:lnTo>
                  <a:lnTo>
                    <a:pt x="960929" y="955895"/>
                  </a:lnTo>
                  <a:lnTo>
                    <a:pt x="0" y="955895"/>
                  </a:lnTo>
                  <a:close/>
                </a:path>
              </a:pathLst>
            </a:custGeom>
            <a:blipFill>
              <a:blip r:embed="rId7"/>
              <a:stretch>
                <a:fillRect l="-24794" r="-2479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69788" y="5981768"/>
            <a:ext cx="2975843" cy="2960253"/>
            <a:chOff x="0" y="0"/>
            <a:chExt cx="960929" cy="9558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60929" cy="955895"/>
            </a:xfrm>
            <a:custGeom>
              <a:avLst/>
              <a:gdLst/>
              <a:ahLst/>
              <a:cxnLst/>
              <a:rect l="l" t="t" r="r" b="b"/>
              <a:pathLst>
                <a:path w="960929" h="955895">
                  <a:moveTo>
                    <a:pt x="0" y="0"/>
                  </a:moveTo>
                  <a:lnTo>
                    <a:pt x="960929" y="0"/>
                  </a:lnTo>
                  <a:lnTo>
                    <a:pt x="960929" y="955895"/>
                  </a:lnTo>
                  <a:lnTo>
                    <a:pt x="0" y="955895"/>
                  </a:lnTo>
                  <a:close/>
                </a:path>
              </a:pathLst>
            </a:custGeom>
            <a:blipFill>
              <a:blip r:embed="rId8"/>
              <a:stretch>
                <a:fillRect l="-7775" r="-41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283457" y="5981768"/>
            <a:ext cx="2975843" cy="2960253"/>
            <a:chOff x="0" y="0"/>
            <a:chExt cx="960929" cy="9558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60929" cy="955895"/>
            </a:xfrm>
            <a:custGeom>
              <a:avLst/>
              <a:gdLst/>
              <a:ahLst/>
              <a:cxnLst/>
              <a:rect l="l" t="t" r="r" b="b"/>
              <a:pathLst>
                <a:path w="960929" h="955895">
                  <a:moveTo>
                    <a:pt x="0" y="0"/>
                  </a:moveTo>
                  <a:lnTo>
                    <a:pt x="960929" y="0"/>
                  </a:lnTo>
                  <a:lnTo>
                    <a:pt x="960929" y="955895"/>
                  </a:lnTo>
                  <a:lnTo>
                    <a:pt x="0" y="955895"/>
                  </a:lnTo>
                  <a:close/>
                </a:path>
              </a:pathLst>
            </a:custGeom>
            <a:blipFill>
              <a:blip r:embed="rId9"/>
              <a:stretch>
                <a:fillRect t="-9626" b="-4154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379932" y="1942522"/>
            <a:ext cx="8433637" cy="4364407"/>
          </a:xfrm>
          <a:custGeom>
            <a:avLst/>
            <a:gdLst/>
            <a:ahLst/>
            <a:cxnLst/>
            <a:rect l="l" t="t" r="r" b="b"/>
            <a:pathLst>
              <a:path w="8433637" h="4364407">
                <a:moveTo>
                  <a:pt x="0" y="0"/>
                </a:moveTo>
                <a:lnTo>
                  <a:pt x="8433637" y="0"/>
                </a:lnTo>
                <a:lnTo>
                  <a:pt x="8433637" y="4364408"/>
                </a:lnTo>
                <a:lnTo>
                  <a:pt x="0" y="43644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10861" y="5105379"/>
            <a:ext cx="6988249" cy="3993812"/>
          </a:xfrm>
          <a:custGeom>
            <a:avLst/>
            <a:gdLst/>
            <a:ahLst/>
            <a:cxnLst/>
            <a:rect l="l" t="t" r="r" b="b"/>
            <a:pathLst>
              <a:path w="6988249" h="3993812">
                <a:moveTo>
                  <a:pt x="0" y="0"/>
                </a:moveTo>
                <a:lnTo>
                  <a:pt x="6988249" y="0"/>
                </a:lnTo>
                <a:lnTo>
                  <a:pt x="6988249" y="3993812"/>
                </a:lnTo>
                <a:lnTo>
                  <a:pt x="0" y="39938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9856" b="-13798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890997" y="2640176"/>
            <a:ext cx="1199650" cy="209939"/>
          </a:xfrm>
          <a:custGeom>
            <a:avLst/>
            <a:gdLst/>
            <a:ahLst/>
            <a:cxnLst/>
            <a:rect l="l" t="t" r="r" b="b"/>
            <a:pathLst>
              <a:path w="1199650" h="209939">
                <a:moveTo>
                  <a:pt x="0" y="0"/>
                </a:moveTo>
                <a:lnTo>
                  <a:pt x="1199650" y="0"/>
                </a:lnTo>
                <a:lnTo>
                  <a:pt x="1199650" y="209939"/>
                </a:lnTo>
                <a:lnTo>
                  <a:pt x="0" y="2099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33221" y="640480"/>
            <a:ext cx="1650585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2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WHO DID THE SCREENING IDENTIFY?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243" y="1674432"/>
            <a:ext cx="7862297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95</a:t>
            </a:r>
            <a:r>
              <a:rPr lang="en-US" sz="2700" b="1" u="none" strike="noStrike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children assessed: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18</a:t>
            </a: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children (19%) identified by ELOM TT as falling far behind.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54 </a:t>
            </a: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children had already been identified through Red Flag.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 </a:t>
            </a: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additional children were identified through routine WHO disability screening conducted by ELOM assessors.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93311" y="7126282"/>
            <a:ext cx="7330435" cy="1117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u="none" strike="noStrike" dirty="0">
                <a:solidFill>
                  <a:srgbClr val="000000"/>
                </a:solidFill>
                <a:highlight>
                  <a:srgbClr val="FFFF00"/>
                </a:highlight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20 children of concern</a:t>
            </a:r>
            <a:r>
              <a:rPr lang="en-US" sz="2700" u="none" strike="noStrike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  <a:sym typeface="Arimo Bold"/>
              </a:rPr>
              <a:t> </a:t>
            </a:r>
            <a:r>
              <a:rPr lang="en-US" sz="2700" u="none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were included in the next stage of assessment and follow-up (CFM screening). </a:t>
            </a:r>
            <a:r>
              <a:rPr lang="en-US" sz="2700" u="sng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More on slide 8.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7707890" y="7197825"/>
            <a:ext cx="1199650" cy="209939"/>
          </a:xfrm>
          <a:custGeom>
            <a:avLst/>
            <a:gdLst/>
            <a:ahLst/>
            <a:cxnLst/>
            <a:rect l="l" t="t" r="r" b="b"/>
            <a:pathLst>
              <a:path w="1199650" h="209939">
                <a:moveTo>
                  <a:pt x="1199650" y="0"/>
                </a:moveTo>
                <a:lnTo>
                  <a:pt x="0" y="0"/>
                </a:lnTo>
                <a:lnTo>
                  <a:pt x="0" y="209939"/>
                </a:lnTo>
                <a:lnTo>
                  <a:pt x="1199650" y="209939"/>
                </a:lnTo>
                <a:lnTo>
                  <a:pt x="119965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30529" y="1562244"/>
            <a:ext cx="12199671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Of the 20 children of concern: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16 children (80%) had already been identified through Red Flag.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 children (20%) had not been Red Flagged earlier in the year.</a:t>
            </a:r>
          </a:p>
          <a:p>
            <a:pPr marL="660082" lvl="1" indent="-330041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 children (20%) were already receiving support through </a:t>
            </a:r>
            <a:r>
              <a:rPr lang="en-US" sz="27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Siyakwazi’s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Inclusion </a:t>
            </a:r>
            <a:r>
              <a:rPr lang="en-US" sz="27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Programme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</a:pP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The overlap between the tools was substantial, but ELOM TT also identified children who had not been picked up through the existing process. In addition, the tool provided a smaller group of children with </a:t>
            </a:r>
            <a:r>
              <a:rPr lang="en-US" sz="2700" b="1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potential significant delays</a:t>
            </a: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26825" y="650024"/>
            <a:ext cx="11003360" cy="798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WHO MIGHT WE HAVE MISSED?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480334" y="4986936"/>
            <a:ext cx="3955367" cy="4110230"/>
            <a:chOff x="0" y="0"/>
            <a:chExt cx="1088040" cy="11994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8040" cy="1199436"/>
            </a:xfrm>
            <a:custGeom>
              <a:avLst/>
              <a:gdLst/>
              <a:ahLst/>
              <a:cxnLst/>
              <a:rect l="l" t="t" r="r" b="b"/>
              <a:pathLst>
                <a:path w="1088040" h="1199436">
                  <a:moveTo>
                    <a:pt x="0" y="0"/>
                  </a:moveTo>
                  <a:lnTo>
                    <a:pt x="1088040" y="0"/>
                  </a:lnTo>
                  <a:lnTo>
                    <a:pt x="1088040" y="1199436"/>
                  </a:lnTo>
                  <a:lnTo>
                    <a:pt x="0" y="1199436"/>
                  </a:lnTo>
                  <a:close/>
                </a:path>
              </a:pathLst>
            </a:custGeom>
            <a:blipFill>
              <a:blip r:embed="rId5"/>
              <a:stretch>
                <a:fillRect l="-25007" r="-4076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0528" y="5182568"/>
            <a:ext cx="12199671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b="1" strike="noStrike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Screening is only the starting point: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Identifying a child who may need support does not tell us exactly </a:t>
            </a:r>
            <a:r>
              <a:rPr lang="en-US" sz="2700" u="sng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what that support should be.</a:t>
            </a:r>
            <a:r>
              <a:rPr lang="en-US" sz="2700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We </a:t>
            </a:r>
            <a:r>
              <a:rPr lang="en-US" sz="2700" u="sng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need to build a clearer picture</a:t>
            </a:r>
            <a:r>
              <a:rPr lang="en-US" sz="2700" strike="noStrike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of each child’s development, strengths and difficulties.</a:t>
            </a:r>
          </a:p>
          <a:p>
            <a:pPr algn="l">
              <a:lnSpc>
                <a:spcPts val="2916"/>
              </a:lnSpc>
              <a:spcBef>
                <a:spcPct val="0"/>
              </a:spcBef>
            </a:pPr>
            <a:endParaRPr lang="en-US" sz="2700" strike="noStrike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  <a:spcBef>
                <a:spcPct val="0"/>
              </a:spcBef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Our follow-up process: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Initial screening through ELOM TT and Red Flag.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UNICEF Child Functioning Module (CFM).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Further developmental assessment using ASQ-3, where indicated.</a:t>
            </a:r>
          </a:p>
          <a:p>
            <a:pPr marL="582930" lvl="1" indent="-291465" algn="l">
              <a:lnSpc>
                <a:spcPts val="2916"/>
              </a:lnSpc>
              <a:spcBef>
                <a:spcPct val="0"/>
              </a:spcBef>
              <a:buFont typeface="Arial"/>
              <a:buChar char="•"/>
            </a:pPr>
            <a:r>
              <a:rPr lang="en-US" sz="2700" i="1" strike="noStrike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Individual goals and targeted support informed by assessment findings.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70D948-F272-CD96-49FF-A395131FA172}"/>
              </a:ext>
            </a:extLst>
          </p:cNvPr>
          <p:cNvSpPr txBox="1"/>
          <p:nvPr/>
        </p:nvSpPr>
        <p:spPr>
          <a:xfrm>
            <a:off x="13088157" y="1887974"/>
            <a:ext cx="4254668" cy="269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1465" lvl="1" algn="ctr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highlight>
                  <a:srgbClr val="FFFF00"/>
                </a:highlight>
                <a:latin typeface="Arimo"/>
                <a:ea typeface="Arimo"/>
                <a:cs typeface="Arimo"/>
                <a:sym typeface="Arimo"/>
              </a:rPr>
              <a:t>Key question: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700" i="1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What are we learning from using both tools that will ultimately support us to strengthen early identification in Pre-Grade 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830821" y="1980443"/>
            <a:ext cx="7934923" cy="7066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16"/>
              </a:lnSpc>
            </a:pPr>
            <a:r>
              <a:rPr lang="en-US" sz="2800" dirty="0">
                <a:solidFill>
                  <a:srgbClr val="000000"/>
                </a:solidFill>
                <a:highlight>
                  <a:srgbClr val="FFFF00"/>
                </a:highlight>
                <a:latin typeface="Arimo"/>
                <a:ea typeface="Arimo"/>
                <a:cs typeface="Arimo"/>
                <a:sym typeface="Arimo"/>
              </a:rPr>
              <a:t>Identifies functional difficulties among children aged 2–17 years w/</a:t>
            </a:r>
            <a:r>
              <a:rPr lang="en-US" sz="2800" b="1" i="1" dirty="0">
                <a:solidFill>
                  <a:srgbClr val="000000"/>
                </a:solidFill>
                <a:highlight>
                  <a:srgbClr val="FFFF00"/>
                </a:highlight>
                <a:latin typeface="Arimo Bold Italics"/>
                <a:ea typeface="Arimo Bold Italics"/>
                <a:cs typeface="Arimo Bold Italics"/>
                <a:sym typeface="Arimo Bold Italics"/>
              </a:rPr>
              <a:t> parent/caregiver questionnaire.</a:t>
            </a:r>
          </a:p>
          <a:p>
            <a:pPr>
              <a:lnSpc>
                <a:spcPts val="2916"/>
              </a:lnSpc>
            </a:pPr>
            <a:endParaRPr lang="en-US" sz="2800" b="1" i="1" dirty="0">
              <a:solidFill>
                <a:srgbClr val="000000"/>
              </a:solidFill>
              <a:highlight>
                <a:srgbClr val="FFFF00"/>
              </a:highlight>
              <a:latin typeface="Arimo Bold Italics"/>
              <a:ea typeface="Arimo Bold Italics"/>
              <a:cs typeface="Arimo Bold Italics"/>
              <a:sym typeface="Arimo Bold Italics"/>
            </a:endParaRPr>
          </a:p>
          <a:p>
            <a:pPr>
              <a:lnSpc>
                <a:spcPts val="2916"/>
              </a:lnSpc>
            </a:pPr>
            <a:r>
              <a:rPr lang="en-US" sz="28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All 20 children of concern completed the Child Functioning Module.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The most prevalent areas of reported difficulty were: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b="1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Learning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b="1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Communication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Behaviour</a:t>
            </a:r>
            <a:endParaRPr lang="en-US" sz="2700" b="1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</a:pP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These difficulties are not always immediately visible in the classroom, i.e. possible </a:t>
            </a:r>
            <a:r>
              <a:rPr lang="en-US" sz="2700" b="1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“invisible disabilities”.</a:t>
            </a:r>
          </a:p>
          <a:p>
            <a:pPr algn="l">
              <a:lnSpc>
                <a:spcPts val="2916"/>
              </a:lnSpc>
            </a:pPr>
            <a:endParaRPr lang="en-US" sz="2700" i="1" dirty="0">
              <a:solidFill>
                <a:srgbClr val="000000"/>
              </a:solidFill>
              <a:latin typeface="Arimo Italics"/>
              <a:ea typeface="Arimo Italics"/>
              <a:cs typeface="Arimo Italics"/>
              <a:sym typeface="Arimo Italics"/>
            </a:endParaRPr>
          </a:p>
          <a:p>
            <a:pPr algn="l"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Lesson: 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Screening helps identify who may need further investigation. Follow-up assessment helps us understand what a child may be struggling with and what support could help.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23862" y="650024"/>
            <a:ext cx="8809286" cy="798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WHAT DID CFM TELL US?</a:t>
            </a:r>
          </a:p>
        </p:txBody>
      </p:sp>
      <p:sp>
        <p:nvSpPr>
          <p:cNvPr id="6" name="Freeform 6"/>
          <p:cNvSpPr/>
          <p:nvPr/>
        </p:nvSpPr>
        <p:spPr>
          <a:xfrm>
            <a:off x="9122229" y="2399832"/>
            <a:ext cx="8809286" cy="5944048"/>
          </a:xfrm>
          <a:custGeom>
            <a:avLst/>
            <a:gdLst/>
            <a:ahLst/>
            <a:cxnLst/>
            <a:rect l="l" t="t" r="r" b="b"/>
            <a:pathLst>
              <a:path w="9765529" h="6460735">
                <a:moveTo>
                  <a:pt x="0" y="0"/>
                </a:moveTo>
                <a:lnTo>
                  <a:pt x="9765528" y="0"/>
                </a:lnTo>
                <a:lnTo>
                  <a:pt x="9765528" y="6460735"/>
                </a:lnTo>
                <a:lnTo>
                  <a:pt x="0" y="6460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946" r="-16820" b="-14838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173B5161-8957-71A1-F4C7-EF0C7ABE9455}"/>
              </a:ext>
            </a:extLst>
          </p:cNvPr>
          <p:cNvSpPr/>
          <p:nvPr/>
        </p:nvSpPr>
        <p:spPr>
          <a:xfrm>
            <a:off x="15215491" y="952500"/>
            <a:ext cx="2694253" cy="1419250"/>
          </a:xfrm>
          <a:custGeom>
            <a:avLst/>
            <a:gdLst/>
            <a:ahLst/>
            <a:cxnLst/>
            <a:rect l="l" t="t" r="r" b="b"/>
            <a:pathLst>
              <a:path w="2139931" h="1106578">
                <a:moveTo>
                  <a:pt x="0" y="0"/>
                </a:moveTo>
                <a:lnTo>
                  <a:pt x="2139931" y="0"/>
                </a:lnTo>
                <a:lnTo>
                  <a:pt x="2139931" y="1106579"/>
                </a:lnTo>
                <a:lnTo>
                  <a:pt x="0" y="11065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15" r="-3541" b="-631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90869690-FE6E-5C66-A37B-A57E4B50D1BE}"/>
              </a:ext>
            </a:extLst>
          </p:cNvPr>
          <p:cNvGrpSpPr/>
          <p:nvPr/>
        </p:nvGrpSpPr>
        <p:grpSpPr>
          <a:xfrm>
            <a:off x="345599" y="171836"/>
            <a:ext cx="2456354" cy="1217152"/>
            <a:chOff x="0" y="0"/>
            <a:chExt cx="882502" cy="68979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40D7E9BC-EAE6-D1E7-7292-1631F7EA2309}"/>
                </a:ext>
              </a:extLst>
            </p:cNvPr>
            <p:cNvSpPr/>
            <p:nvPr/>
          </p:nvSpPr>
          <p:spPr>
            <a:xfrm>
              <a:off x="0" y="0"/>
              <a:ext cx="882502" cy="689796"/>
            </a:xfrm>
            <a:custGeom>
              <a:avLst/>
              <a:gdLst/>
              <a:ahLst/>
              <a:cxnLst/>
              <a:rect l="l" t="t" r="r" b="b"/>
              <a:pathLst>
                <a:path w="882502" h="689796">
                  <a:moveTo>
                    <a:pt x="0" y="0"/>
                  </a:moveTo>
                  <a:lnTo>
                    <a:pt x="882502" y="0"/>
                  </a:lnTo>
                  <a:lnTo>
                    <a:pt x="882502" y="689796"/>
                  </a:lnTo>
                  <a:lnTo>
                    <a:pt x="0" y="689796"/>
                  </a:lnTo>
                  <a:close/>
                </a:path>
              </a:pathLst>
            </a:custGeom>
            <a:solidFill>
              <a:srgbClr val="00C71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1">
            <a:extLst>
              <a:ext uri="{FF2B5EF4-FFF2-40B4-BE49-F238E27FC236}">
                <a16:creationId xmlns:a16="http://schemas.microsoft.com/office/drawing/2014/main" id="{DE3F1E21-7481-5A12-2A34-354BD5620695}"/>
              </a:ext>
            </a:extLst>
          </p:cNvPr>
          <p:cNvSpPr txBox="1"/>
          <p:nvPr/>
        </p:nvSpPr>
        <p:spPr>
          <a:xfrm>
            <a:off x="345599" y="381646"/>
            <a:ext cx="2226754" cy="871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FFFF"/>
                </a:solidFill>
                <a:latin typeface="Raleway Bold Italics"/>
                <a:ea typeface="Raleway Italics"/>
                <a:cs typeface="Raleway Italics"/>
                <a:sym typeface="Raleway Bold Italics"/>
              </a:rPr>
              <a:t>Follow-up: </a:t>
            </a:r>
          </a:p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800" b="1" i="1" u="none" strike="noStrike" dirty="0">
                <a:solidFill>
                  <a:srgbClr val="FFFFFF"/>
                </a:solidFill>
                <a:latin typeface="Raleway Bold Italics"/>
                <a:ea typeface="Raleway Italics"/>
                <a:cs typeface="Raleway Italics"/>
                <a:sym typeface="Raleway Bold Italics"/>
              </a:rPr>
              <a:t>Step 1</a:t>
            </a:r>
            <a:endParaRPr lang="en-US" sz="2800" i="1" u="none" strike="noStrike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152209" y="2325311"/>
            <a:ext cx="7558567" cy="5408989"/>
          </a:xfrm>
          <a:custGeom>
            <a:avLst/>
            <a:gdLst/>
            <a:ahLst/>
            <a:cxnLst/>
            <a:rect l="l" t="t" r="r" b="b"/>
            <a:pathLst>
              <a:path w="8757858" h="6082731">
                <a:moveTo>
                  <a:pt x="0" y="0"/>
                </a:moveTo>
                <a:lnTo>
                  <a:pt x="8757859" y="0"/>
                </a:lnTo>
                <a:lnTo>
                  <a:pt x="8757859" y="6082730"/>
                </a:lnTo>
                <a:lnTo>
                  <a:pt x="0" y="60827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302" t="-7211" r="-5454" b="-4493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69938" y="1937918"/>
            <a:ext cx="8583661" cy="7066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highlight>
                  <a:srgbClr val="FFFF00"/>
                </a:highlight>
                <a:latin typeface="Arimo"/>
                <a:ea typeface="Arimo"/>
                <a:cs typeface="Arimo"/>
                <a:sym typeface="Arimo"/>
              </a:rPr>
              <a:t>ASQ-3 screens developmental progress across 5 domains w/ </a:t>
            </a:r>
            <a:r>
              <a:rPr lang="en-US" sz="2700" b="1" i="1" dirty="0">
                <a:solidFill>
                  <a:srgbClr val="000000"/>
                </a:solidFill>
                <a:highlight>
                  <a:srgbClr val="FFFF00"/>
                </a:highlight>
                <a:latin typeface="Arimo Bold Italics"/>
                <a:ea typeface="Arimo Bold Italics"/>
                <a:cs typeface="Arimo Bold Italics"/>
                <a:sym typeface="Arimo Bold Italics"/>
              </a:rPr>
              <a:t>parent-completed questionnaire.</a:t>
            </a:r>
          </a:p>
          <a:p>
            <a:pPr>
              <a:lnSpc>
                <a:spcPts val="2916"/>
              </a:lnSpc>
            </a:pPr>
            <a:endParaRPr lang="en-US" sz="2700" b="1" i="1" dirty="0">
              <a:solidFill>
                <a:srgbClr val="000000"/>
              </a:solidFill>
              <a:highlight>
                <a:srgbClr val="FFFF00"/>
              </a:highlight>
              <a:latin typeface="Arimo Bold Italics"/>
              <a:ea typeface="Arimo Bold Italics"/>
              <a:cs typeface="Arimo Bold Italics"/>
              <a:sym typeface="Arimo Bold Italics"/>
            </a:endParaRPr>
          </a:p>
          <a:p>
            <a:pPr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19 children screened: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2 children (11%) showed no areas of concern.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Areas of greatest developmental concern: Fine motor skills and problem-solving.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14 children (74%) showed significant delays in both fine motor skills and problem-solving.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7 children (37%) showed significant delays in drawing a person.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Follow-up and support: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4 children (20%) newly referred to the Inclusion </a:t>
            </a:r>
            <a:r>
              <a:rPr lang="en-US" sz="2700" dirty="0" err="1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Programme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for additional support.</a:t>
            </a:r>
          </a:p>
          <a:p>
            <a:pPr marL="582930" lvl="1" indent="-291465" algn="l">
              <a:lnSpc>
                <a:spcPts val="2916"/>
              </a:lnSpc>
              <a:buFont typeface="Arial"/>
              <a:buChar char="•"/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5 children (25%) flagged for continued observation and follow-up with their families to monitor progress and identify ongoing support needs.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10133" y="650024"/>
            <a:ext cx="9436745" cy="798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WHAT DID ASQ-3 TELL US?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7BD125B8-D5F6-3070-4EB9-26B013369A15}"/>
              </a:ext>
            </a:extLst>
          </p:cNvPr>
          <p:cNvSpPr/>
          <p:nvPr/>
        </p:nvSpPr>
        <p:spPr>
          <a:xfrm>
            <a:off x="14706600" y="1104901"/>
            <a:ext cx="2750963" cy="1134482"/>
          </a:xfrm>
          <a:custGeom>
            <a:avLst/>
            <a:gdLst/>
            <a:ahLst/>
            <a:cxnLst/>
            <a:rect l="l" t="t" r="r" b="b"/>
            <a:pathLst>
              <a:path w="2043809" h="720849">
                <a:moveTo>
                  <a:pt x="0" y="0"/>
                </a:moveTo>
                <a:lnTo>
                  <a:pt x="2043808" y="0"/>
                </a:lnTo>
                <a:lnTo>
                  <a:pt x="2043808" y="720849"/>
                </a:lnTo>
                <a:lnTo>
                  <a:pt x="0" y="7208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71" r="-3671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1" name="Group 5">
            <a:extLst>
              <a:ext uri="{FF2B5EF4-FFF2-40B4-BE49-F238E27FC236}">
                <a16:creationId xmlns:a16="http://schemas.microsoft.com/office/drawing/2014/main" id="{328D5AE1-CCE8-B8DF-B9C0-0A3ECD3F28A5}"/>
              </a:ext>
            </a:extLst>
          </p:cNvPr>
          <p:cNvGrpSpPr/>
          <p:nvPr/>
        </p:nvGrpSpPr>
        <p:grpSpPr>
          <a:xfrm>
            <a:off x="345599" y="171836"/>
            <a:ext cx="2456354" cy="1217152"/>
            <a:chOff x="0" y="0"/>
            <a:chExt cx="882502" cy="689796"/>
          </a:xfrm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86D5078D-B22D-7356-8995-F872A73EA5BD}"/>
                </a:ext>
              </a:extLst>
            </p:cNvPr>
            <p:cNvSpPr/>
            <p:nvPr/>
          </p:nvSpPr>
          <p:spPr>
            <a:xfrm>
              <a:off x="0" y="0"/>
              <a:ext cx="882502" cy="689796"/>
            </a:xfrm>
            <a:custGeom>
              <a:avLst/>
              <a:gdLst/>
              <a:ahLst/>
              <a:cxnLst/>
              <a:rect l="l" t="t" r="r" b="b"/>
              <a:pathLst>
                <a:path w="882502" h="689796">
                  <a:moveTo>
                    <a:pt x="0" y="0"/>
                  </a:moveTo>
                  <a:lnTo>
                    <a:pt x="882502" y="0"/>
                  </a:lnTo>
                  <a:lnTo>
                    <a:pt x="882502" y="689796"/>
                  </a:lnTo>
                  <a:lnTo>
                    <a:pt x="0" y="689796"/>
                  </a:lnTo>
                  <a:close/>
                </a:path>
              </a:pathLst>
            </a:custGeom>
            <a:solidFill>
              <a:srgbClr val="00C71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11">
            <a:extLst>
              <a:ext uri="{FF2B5EF4-FFF2-40B4-BE49-F238E27FC236}">
                <a16:creationId xmlns:a16="http://schemas.microsoft.com/office/drawing/2014/main" id="{6E55649F-22FE-A2D2-76C3-A80CD292CA8F}"/>
              </a:ext>
            </a:extLst>
          </p:cNvPr>
          <p:cNvSpPr txBox="1"/>
          <p:nvPr/>
        </p:nvSpPr>
        <p:spPr>
          <a:xfrm>
            <a:off x="345599" y="381646"/>
            <a:ext cx="2226754" cy="871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FFFFFF"/>
                </a:solidFill>
                <a:latin typeface="Raleway Bold Italics"/>
                <a:ea typeface="Raleway Italics"/>
                <a:cs typeface="Raleway Italics"/>
                <a:sym typeface="Raleway Bold Italics"/>
              </a:rPr>
              <a:t>Follow-up: </a:t>
            </a:r>
          </a:p>
          <a:p>
            <a:pPr marL="0" lvl="0" indent="0" algn="ctr">
              <a:lnSpc>
                <a:spcPts val="3500"/>
              </a:lnSpc>
              <a:spcBef>
                <a:spcPct val="0"/>
              </a:spcBef>
            </a:pPr>
            <a:r>
              <a:rPr lang="en-US" sz="2800" b="1" i="1" u="none" strike="noStrike" dirty="0">
                <a:solidFill>
                  <a:srgbClr val="FFFFFF"/>
                </a:solidFill>
                <a:latin typeface="Raleway Bold Italics"/>
                <a:ea typeface="Raleway Italics"/>
                <a:cs typeface="Raleway Italics"/>
                <a:sym typeface="Raleway Bold Italics"/>
              </a:rPr>
              <a:t>Step 2</a:t>
            </a:r>
            <a:endParaRPr lang="en-US" sz="2800" i="1" u="none" strike="noStrike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2AA8C4BF-A5EA-7D3B-A59C-D232422A6038}"/>
              </a:ext>
            </a:extLst>
          </p:cNvPr>
          <p:cNvSpPr txBox="1"/>
          <p:nvPr/>
        </p:nvSpPr>
        <p:spPr>
          <a:xfrm>
            <a:off x="10152209" y="7979229"/>
            <a:ext cx="775479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The next stage was using ASQ-3 to build a more detailed picture of individual children’s strengths and areas of difficulty.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7030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ZA" dirty="0"/>
          </a:p>
        </p:txBody>
      </p:sp>
      <p:sp>
        <p:nvSpPr>
          <p:cNvPr id="3" name="Freeform 3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76989" y="1834769"/>
            <a:ext cx="3695700" cy="3358607"/>
          </a:xfrm>
          <a:custGeom>
            <a:avLst/>
            <a:gdLst/>
            <a:ahLst/>
            <a:cxnLst/>
            <a:rect l="l" t="t" r="r" b="b"/>
            <a:pathLst>
              <a:path w="6456713" h="6064400">
                <a:moveTo>
                  <a:pt x="0" y="0"/>
                </a:moveTo>
                <a:lnTo>
                  <a:pt x="6456713" y="0"/>
                </a:lnTo>
                <a:lnTo>
                  <a:pt x="6456713" y="6064400"/>
                </a:lnTo>
                <a:lnTo>
                  <a:pt x="0" y="6064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619" r="-2061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010240" y="650024"/>
            <a:ext cx="9436530" cy="798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WHAT ARE WE LEARNING?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FDC7252-2329-63D5-9161-06DB564F2E6B}"/>
              </a:ext>
            </a:extLst>
          </p:cNvPr>
          <p:cNvSpPr/>
          <p:nvPr/>
        </p:nvSpPr>
        <p:spPr>
          <a:xfrm>
            <a:off x="976989" y="5413805"/>
            <a:ext cx="3695700" cy="2874008"/>
          </a:xfrm>
          <a:custGeom>
            <a:avLst/>
            <a:gdLst/>
            <a:ahLst/>
            <a:cxnLst/>
            <a:rect l="l" t="t" r="r" b="b"/>
            <a:pathLst>
              <a:path w="6456713" h="6064400">
                <a:moveTo>
                  <a:pt x="0" y="0"/>
                </a:moveTo>
                <a:lnTo>
                  <a:pt x="6456714" y="0"/>
                </a:lnTo>
                <a:lnTo>
                  <a:pt x="6456714" y="6064400"/>
                </a:lnTo>
                <a:lnTo>
                  <a:pt x="0" y="606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979" b="-209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3858748-3D21-AAD1-DA1D-DCEC750E37A7}"/>
              </a:ext>
            </a:extLst>
          </p:cNvPr>
          <p:cNvSpPr txBox="1"/>
          <p:nvPr/>
        </p:nvSpPr>
        <p:spPr>
          <a:xfrm>
            <a:off x="4901630" y="1878928"/>
            <a:ext cx="12698188" cy="74969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US" sz="2700" b="1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Key takeaways: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1. </a:t>
            </a:r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Screening tools can complement each other.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2. Identification does not equal understanding.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3. Less visible difficulties need attention too.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4. The process after screening matters.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5. </a:t>
            </a:r>
            <a:r>
              <a:rPr lang="en-US" sz="27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The ELOM TT flagged the need for targeted </a:t>
            </a:r>
          </a:p>
          <a:p>
            <a:pPr lvl="0"/>
            <a:r>
              <a:rPr lang="en-US" sz="27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support and sped up identification.</a:t>
            </a:r>
          </a:p>
          <a:p>
            <a:pPr lvl="0"/>
            <a:r>
              <a:rPr lang="en-US" sz="2700" dirty="0">
                <a:solidFill>
                  <a:srgbClr val="000000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6. The ASQ-3 provided eye opener moments for family members, </a:t>
            </a:r>
          </a:p>
          <a:p>
            <a:pPr lvl="0"/>
            <a:r>
              <a:rPr lang="en-US" sz="27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which encouraged them to accept additional support.</a:t>
            </a:r>
            <a:endParaRPr lang="en-US" sz="2700" dirty="0">
              <a:solidFill>
                <a:srgbClr val="000000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lvl="0"/>
            <a:endParaRPr lang="en-US" sz="2700" b="1" dirty="0">
              <a:solidFill>
                <a:srgbClr val="000000"/>
              </a:solidFill>
              <a:latin typeface="Arimo"/>
              <a:ea typeface="Arimo"/>
              <a:cs typeface="Arimo"/>
            </a:endParaRPr>
          </a:p>
          <a:p>
            <a:pPr lvl="0"/>
            <a:r>
              <a:rPr lang="en-ZA" sz="2700" b="1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What’s next?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Explore wider use of ELOM TT.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Include children excluded through WHO disability screening in follow-up support.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Complete ASQ-3 assessments for children needing further investigation.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Strengthen family engagement and escalate access to available services.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Explore how </a:t>
            </a:r>
            <a:r>
              <a:rPr lang="en-ZA" sz="2700" dirty="0" err="1">
                <a:solidFill>
                  <a:srgbClr val="000000"/>
                </a:solidFill>
                <a:latin typeface="Arimo"/>
                <a:ea typeface="Arimo"/>
                <a:cs typeface="Arimo"/>
              </a:rPr>
              <a:t>DataDrive</a:t>
            </a:r>
            <a:r>
              <a:rPr lang="en-ZA" sz="2700" dirty="0">
                <a:solidFill>
                  <a:srgbClr val="000000"/>
                </a:solidFill>
                <a:latin typeface="Arimo"/>
                <a:ea typeface="Arimo"/>
                <a:cs typeface="Arimo"/>
              </a:rPr>
              <a:t> findings can clarify individual needs, including less visible disabilities.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FED265-82D3-D5F7-BCE6-714B1DD25F3B}"/>
              </a:ext>
            </a:extLst>
          </p:cNvPr>
          <p:cNvSpPr txBox="1"/>
          <p:nvPr/>
        </p:nvSpPr>
        <p:spPr>
          <a:xfrm>
            <a:off x="12906823" y="2319336"/>
            <a:ext cx="4254668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1465" lvl="1" algn="ctr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highlight>
                  <a:srgbClr val="FFFF00"/>
                </a:highlight>
                <a:latin typeface="Arimo"/>
                <a:ea typeface="Arimo"/>
                <a:cs typeface="Arimo"/>
                <a:sym typeface="Arimo"/>
              </a:rPr>
              <a:t>Key question:</a:t>
            </a: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700" i="1" dirty="0">
                <a:solidFill>
                  <a:srgbClr val="000000"/>
                </a:solidFill>
                <a:latin typeface="Arimo Italics"/>
                <a:ea typeface="Arimo Italics"/>
                <a:cs typeface="Arimo Italics"/>
                <a:sym typeface="Arimo Italics"/>
              </a:rPr>
              <a:t>How can we identify children earlier and move more effectively from screening to the right support?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175674" y="-613839"/>
            <a:ext cx="1959359" cy="1959359"/>
            <a:chOff x="0" y="0"/>
            <a:chExt cx="2612479" cy="26124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12517" cy="2612517"/>
            </a:xfrm>
            <a:custGeom>
              <a:avLst/>
              <a:gdLst/>
              <a:ahLst/>
              <a:cxnLst/>
              <a:rect l="l" t="t" r="r" b="b"/>
              <a:pathLst>
                <a:path w="2612517" h="2612517">
                  <a:moveTo>
                    <a:pt x="0" y="1306195"/>
                  </a:moveTo>
                  <a:cubicBezTo>
                    <a:pt x="0" y="584835"/>
                    <a:pt x="584835" y="0"/>
                    <a:pt x="1306195" y="0"/>
                  </a:cubicBezTo>
                  <a:cubicBezTo>
                    <a:pt x="2027555" y="0"/>
                    <a:pt x="2612517" y="584835"/>
                    <a:pt x="2612517" y="1306195"/>
                  </a:cubicBezTo>
                  <a:cubicBezTo>
                    <a:pt x="2612517" y="2027555"/>
                    <a:pt x="2027682" y="2612517"/>
                    <a:pt x="1306195" y="2612517"/>
                  </a:cubicBezTo>
                  <a:cubicBezTo>
                    <a:pt x="584708" y="2612517"/>
                    <a:pt x="0" y="2027682"/>
                    <a:pt x="0" y="1306195"/>
                  </a:cubicBezTo>
                  <a:close/>
                </a:path>
              </a:pathLst>
            </a:custGeom>
            <a:solidFill>
              <a:srgbClr val="FCCE1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61341" y="4304357"/>
            <a:ext cx="4623197" cy="4623197"/>
            <a:chOff x="0" y="0"/>
            <a:chExt cx="6164262" cy="61642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64326" cy="6164326"/>
            </a:xfrm>
            <a:custGeom>
              <a:avLst/>
              <a:gdLst/>
              <a:ahLst/>
              <a:cxnLst/>
              <a:rect l="l" t="t" r="r" b="b"/>
              <a:pathLst>
                <a:path w="6164326" h="6164326">
                  <a:moveTo>
                    <a:pt x="0" y="3082163"/>
                  </a:moveTo>
                  <a:cubicBezTo>
                    <a:pt x="0" y="1379855"/>
                    <a:pt x="1379855" y="0"/>
                    <a:pt x="3082163" y="0"/>
                  </a:cubicBezTo>
                  <a:cubicBezTo>
                    <a:pt x="4784471" y="0"/>
                    <a:pt x="6164326" y="1379855"/>
                    <a:pt x="6164326" y="3082163"/>
                  </a:cubicBezTo>
                  <a:cubicBezTo>
                    <a:pt x="6164326" y="4784471"/>
                    <a:pt x="4784344" y="6164326"/>
                    <a:pt x="3082163" y="6164326"/>
                  </a:cubicBezTo>
                  <a:cubicBezTo>
                    <a:pt x="1379982" y="6164326"/>
                    <a:pt x="0" y="4784344"/>
                    <a:pt x="0" y="3082163"/>
                  </a:cubicBezTo>
                  <a:close/>
                </a:path>
              </a:pathLst>
            </a:custGeom>
            <a:solidFill>
              <a:srgbClr val="FCCE1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407628" y="566223"/>
            <a:ext cx="4880372" cy="5760901"/>
            <a:chOff x="0" y="0"/>
            <a:chExt cx="6507162" cy="7681201"/>
          </a:xfrm>
        </p:grpSpPr>
        <p:sp>
          <p:nvSpPr>
            <p:cNvPr id="8" name="Freeform 8" descr="A black background with a black square  AI-generated content may be incorrect."/>
            <p:cNvSpPr/>
            <p:nvPr/>
          </p:nvSpPr>
          <p:spPr>
            <a:xfrm>
              <a:off x="0" y="0"/>
              <a:ext cx="6507099" cy="7681214"/>
            </a:xfrm>
            <a:custGeom>
              <a:avLst/>
              <a:gdLst/>
              <a:ahLst/>
              <a:cxnLst/>
              <a:rect l="l" t="t" r="r" b="b"/>
              <a:pathLst>
                <a:path w="6507099" h="7681214">
                  <a:moveTo>
                    <a:pt x="0" y="0"/>
                  </a:moveTo>
                  <a:lnTo>
                    <a:pt x="6507099" y="0"/>
                  </a:lnTo>
                  <a:lnTo>
                    <a:pt x="6507099" y="7681214"/>
                  </a:lnTo>
                  <a:lnTo>
                    <a:pt x="0" y="7681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13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795418" y="379486"/>
            <a:ext cx="5492582" cy="8899665"/>
            <a:chOff x="0" y="0"/>
            <a:chExt cx="7323442" cy="118662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23455" cy="11866245"/>
            </a:xfrm>
            <a:custGeom>
              <a:avLst/>
              <a:gdLst/>
              <a:ahLst/>
              <a:cxnLst/>
              <a:rect l="l" t="t" r="r" b="b"/>
              <a:pathLst>
                <a:path w="7323455" h="11866245">
                  <a:moveTo>
                    <a:pt x="0" y="0"/>
                  </a:moveTo>
                  <a:lnTo>
                    <a:pt x="7323455" y="0"/>
                  </a:lnTo>
                  <a:lnTo>
                    <a:pt x="7323455" y="11866245"/>
                  </a:lnTo>
                  <a:lnTo>
                    <a:pt x="0" y="118662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" r="-4478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5215491" y="9375852"/>
            <a:ext cx="2367998" cy="883066"/>
          </a:xfrm>
          <a:custGeom>
            <a:avLst/>
            <a:gdLst/>
            <a:ahLst/>
            <a:cxnLst/>
            <a:rect l="l" t="t" r="r" b="b"/>
            <a:pathLst>
              <a:path w="2367998" h="883066">
                <a:moveTo>
                  <a:pt x="0" y="0"/>
                </a:moveTo>
                <a:lnTo>
                  <a:pt x="2367999" y="0"/>
                </a:lnTo>
                <a:lnTo>
                  <a:pt x="2367999" y="883066"/>
                </a:lnTo>
                <a:lnTo>
                  <a:pt x="0" y="8830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96572" y="4789377"/>
            <a:ext cx="2889628" cy="2449388"/>
          </a:xfrm>
          <a:custGeom>
            <a:avLst/>
            <a:gdLst/>
            <a:ahLst/>
            <a:cxnLst/>
            <a:rect l="l" t="t" r="r" b="b"/>
            <a:pathLst>
              <a:path w="3339847" h="2967157">
                <a:moveTo>
                  <a:pt x="0" y="0"/>
                </a:moveTo>
                <a:lnTo>
                  <a:pt x="3339847" y="0"/>
                </a:lnTo>
                <a:lnTo>
                  <a:pt x="3339847" y="2967157"/>
                </a:lnTo>
                <a:lnTo>
                  <a:pt x="0" y="29671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32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142048" y="4789377"/>
            <a:ext cx="4080577" cy="2231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16"/>
              </a:lnSpc>
            </a:pPr>
            <a:r>
              <a:rPr lang="en-US" sz="27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For more info:</a:t>
            </a: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Cathy Mather-Pike</a:t>
            </a: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Director and Founder</a:t>
            </a: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cathy@siyakwazi.org</a:t>
            </a: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0712746285</a:t>
            </a:r>
          </a:p>
          <a:p>
            <a:pPr algn="l">
              <a:lnSpc>
                <a:spcPts val="2916"/>
              </a:lnSpc>
            </a:pPr>
            <a:r>
              <a:rPr lang="en-US" sz="270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www.siyakwazi.org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3221" y="650015"/>
            <a:ext cx="14476800" cy="798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4"/>
              </a:lnSpc>
            </a:pPr>
            <a:r>
              <a:rPr lang="en-US" sz="5550" b="1" dirty="0">
                <a:solidFill>
                  <a:srgbClr val="009F9C"/>
                </a:solidFill>
                <a:latin typeface="Arimo Bold"/>
                <a:ea typeface="Arimo Bold"/>
                <a:cs typeface="Arimo Bold"/>
                <a:sym typeface="Arimo Bold"/>
              </a:rPr>
              <a:t>A FINAL THOUGHT…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E980D1C0-9B01-0037-5D5E-460429D14FC5}"/>
              </a:ext>
            </a:extLst>
          </p:cNvPr>
          <p:cNvSpPr txBox="1"/>
          <p:nvPr/>
        </p:nvSpPr>
        <p:spPr>
          <a:xfrm>
            <a:off x="946952" y="1570798"/>
            <a:ext cx="10901514" cy="3280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ZA" sz="27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The ELOM 4–5 tool used in the Thrive by Five study has not yet included children with disabilities or functional difficulties. Our pilot explores how children </a:t>
            </a:r>
            <a:r>
              <a:rPr lang="en-ZA" sz="270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with disabilities </a:t>
            </a:r>
            <a:r>
              <a:rPr lang="en-ZA" sz="2700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can be included in future national studies, ensuring their developmental needs are recognised and informing planning for inclusive early learning and support services.</a:t>
            </a:r>
          </a:p>
          <a:p>
            <a:endParaRPr lang="en-ZA" sz="27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r>
              <a:rPr lang="en-ZA" sz="2700" b="1" dirty="0"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THANK YOU!</a:t>
            </a:r>
          </a:p>
          <a:p>
            <a:pPr algn="l">
              <a:lnSpc>
                <a:spcPts val="2916"/>
              </a:lnSpc>
            </a:pPr>
            <a:endParaRPr lang="en-US" sz="2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D9F17998-214E-93BB-B78F-605834F4A917}"/>
              </a:ext>
            </a:extLst>
          </p:cNvPr>
          <p:cNvSpPr txBox="1"/>
          <p:nvPr/>
        </p:nvSpPr>
        <p:spPr>
          <a:xfrm>
            <a:off x="7758809" y="4076359"/>
            <a:ext cx="5058380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2400" b="1" i="1" u="none" strike="noStrike" dirty="0">
                <a:latin typeface="Raleway Bold Italics"/>
                <a:ea typeface="Raleway Bold Italics"/>
                <a:cs typeface="Raleway Bold Italics"/>
                <a:sym typeface="Raleway Bold Italics"/>
              </a:rPr>
              <a:t>“We must work together to prevent disabilities through proactive health measures while creating inclusive environments for all children. 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2400" b="1" i="1" u="none" strike="noStrike" dirty="0">
                <a:latin typeface="Raleway Bold Italics"/>
                <a:ea typeface="Raleway Bold Italics"/>
                <a:cs typeface="Raleway Bold Italics"/>
                <a:sym typeface="Raleway Bold Italics"/>
              </a:rPr>
              <a:t>Early identification of disabilities combined with timely intervention services can mitigate long-term 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2400" b="1" i="1" u="none" strike="noStrike" dirty="0">
                <a:latin typeface="Raleway Bold Italics"/>
                <a:ea typeface="Raleway Bold Italics"/>
                <a:cs typeface="Raleway Bold Italics"/>
                <a:sym typeface="Raleway Bold Italics"/>
              </a:rPr>
              <a:t>impacts on children's development.“ 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2400" i="1" u="none" strike="noStrike" dirty="0">
                <a:latin typeface="Raleway Italics"/>
                <a:ea typeface="Raleway Italics"/>
                <a:cs typeface="Raleway Italics"/>
                <a:sym typeface="Raleway Italics"/>
              </a:rPr>
              <a:t>— Extract from Hold My Hand campaign, National Strategy to Accelerate Action for Children (2026)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1275</Words>
  <Application>Microsoft Macintosh PowerPoint</Application>
  <PresentationFormat>Custom</PresentationFormat>
  <Paragraphs>152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Raleway Bold Italics</vt:lpstr>
      <vt:lpstr>Arimo Bold</vt:lpstr>
      <vt:lpstr>Arimo Bold Italics</vt:lpstr>
      <vt:lpstr>Arimo Italics</vt:lpstr>
      <vt:lpstr>Calibri</vt:lpstr>
      <vt:lpstr>Arimo</vt:lpstr>
      <vt:lpstr>Raleway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ELOM in Practice Webinar Slide Template_Siyakwazi_ (1).pptx</dc:title>
  <dc:creator>USER</dc:creator>
  <cp:lastModifiedBy>sisipho ntsabo</cp:lastModifiedBy>
  <cp:revision>13</cp:revision>
  <dcterms:created xsi:type="dcterms:W3CDTF">2006-08-16T00:00:00Z</dcterms:created>
  <dcterms:modified xsi:type="dcterms:W3CDTF">2026-10-28T08:03:08Z</dcterms:modified>
  <dc:identifier>DAHXgPAmAF8</dc:identifier>
</cp:coreProperties>
</file>